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Source Sans Pro Black"/>
      <p:bold r:id="rId42"/>
      <p:boldItalic r:id="rId43"/>
    </p:embeddedFont>
    <p:embeddedFont>
      <p:font typeface="Source Sans Pr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SourceSansProBlack-bold.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SourceSansPro-regular.fntdata"/><Relationship Id="rId21" Type="http://schemas.openxmlformats.org/officeDocument/2006/relationships/slide" Target="slides/slide15.xml"/><Relationship Id="rId43" Type="http://schemas.openxmlformats.org/officeDocument/2006/relationships/font" Target="fonts/SourceSansProBlack-boldItalic.fntdata"/><Relationship Id="rId24" Type="http://schemas.openxmlformats.org/officeDocument/2006/relationships/slide" Target="slides/slide18.xml"/><Relationship Id="rId46" Type="http://schemas.openxmlformats.org/officeDocument/2006/relationships/font" Target="fonts/SourceSansPro-italic.fntdata"/><Relationship Id="rId23" Type="http://schemas.openxmlformats.org/officeDocument/2006/relationships/slide" Target="slides/slide17.xml"/><Relationship Id="rId45" Type="http://schemas.openxmlformats.org/officeDocument/2006/relationships/font" Target="fonts/SourceSansPr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SourceSansPr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10917bf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310917bfa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10917bfa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310917bfa6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10917bfa6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310917bfa6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310917bfa6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310917bfa6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10917bfa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310917bfa6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10917bfa6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310917bfa6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10917bfa6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310917bfa6_0_8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10917bfa6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2310917bfa6_0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10917bfa6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2310917bfa6_0_9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310917bfa6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310917bfa6_0_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10917bfa6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310917bfa6_0_10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10917bfa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310917bfa6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10917bfa6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310917bfa6_0_10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10917bfa6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310917bfa6_0_1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310917bfa6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310917bfa6_0_1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10917bfa6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310917bfa6_0_1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10917bfa6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310917bfa6_0_1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310917bfa6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310917bfa6_0_1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32a970ac2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32a970ac21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32a970ac2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32a970ac2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32a970ac2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232a970ac21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32a970ac2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32a970ac21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10917bfa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310917bfa6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32a970ac2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32a970ac21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32a970ac2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32a970ac21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10917bfa6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2310917bfa6_0_7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10917bfa6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310917bfa6_0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10917bfa6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310917bfa6_0_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10917bfa6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2310917bfa6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10917bfa6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2310917bfa6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10917bfa6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2310917bfa6_0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9.png"/><Relationship Id="rId8"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title"/>
          </p:nvPr>
        </p:nvSpPr>
        <p:spPr>
          <a:xfrm>
            <a:off x="185200" y="2171550"/>
            <a:ext cx="8352600" cy="80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300">
                <a:solidFill>
                  <a:srgbClr val="980000"/>
                </a:solidFill>
                <a:latin typeface="Source Sans Pro Black"/>
                <a:ea typeface="Source Sans Pro Black"/>
                <a:cs typeface="Source Sans Pro Black"/>
                <a:sym typeface="Source Sans Pro Black"/>
              </a:rPr>
              <a:t>Bike Sharing Demand Prediction.</a:t>
            </a:r>
            <a:endParaRPr sz="3300">
              <a:solidFill>
                <a:srgbClr val="980000"/>
              </a:solidFill>
              <a:latin typeface="Source Sans Pro Black"/>
              <a:ea typeface="Source Sans Pro Black"/>
              <a:cs typeface="Source Sans Pro Black"/>
              <a:sym typeface="Source Sans Pro Black"/>
            </a:endParaRPr>
          </a:p>
        </p:txBody>
      </p:sp>
      <p:pic>
        <p:nvPicPr>
          <p:cNvPr id="100" name="Google Shape;100;p25"/>
          <p:cNvPicPr preferRelativeResize="0"/>
          <p:nvPr/>
        </p:nvPicPr>
        <p:blipFill rotWithShape="1">
          <a:blip r:embed="rId3">
            <a:alphaModFix/>
          </a:blip>
          <a:srcRect b="0" l="0" r="0" t="0"/>
          <a:stretch/>
        </p:blipFill>
        <p:spPr>
          <a:xfrm>
            <a:off x="7707175" y="0"/>
            <a:ext cx="1365750" cy="345550"/>
          </a:xfrm>
          <a:prstGeom prst="rect">
            <a:avLst/>
          </a:prstGeom>
          <a:noFill/>
          <a:ln>
            <a:noFill/>
          </a:ln>
        </p:spPr>
      </p:pic>
      <p:sp>
        <p:nvSpPr>
          <p:cNvPr id="101" name="Google Shape;101;p25"/>
          <p:cNvSpPr txBox="1"/>
          <p:nvPr/>
        </p:nvSpPr>
        <p:spPr>
          <a:xfrm>
            <a:off x="496925" y="1259750"/>
            <a:ext cx="7609800" cy="8004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rgbClr val="980000"/>
                </a:solidFill>
              </a:rPr>
              <a:t>Regression</a:t>
            </a:r>
            <a:r>
              <a:rPr b="1" lang="en" sz="4000">
                <a:solidFill>
                  <a:srgbClr val="980000"/>
                </a:solidFill>
              </a:rPr>
              <a:t> </a:t>
            </a:r>
            <a:r>
              <a:rPr b="1" lang="en" sz="4000">
                <a:solidFill>
                  <a:srgbClr val="980000"/>
                </a:solidFill>
              </a:rPr>
              <a:t>Capstone</a:t>
            </a:r>
            <a:r>
              <a:rPr b="1" lang="en" sz="4000">
                <a:solidFill>
                  <a:srgbClr val="980000"/>
                </a:solidFill>
              </a:rPr>
              <a:t> project</a:t>
            </a:r>
            <a:endParaRPr b="1" sz="4000">
              <a:solidFill>
                <a:srgbClr val="980000"/>
              </a:solidFill>
            </a:endParaRPr>
          </a:p>
        </p:txBody>
      </p:sp>
      <p:sp>
        <p:nvSpPr>
          <p:cNvPr id="102" name="Google Shape;102;p25"/>
          <p:cNvSpPr txBox="1"/>
          <p:nvPr/>
        </p:nvSpPr>
        <p:spPr>
          <a:xfrm>
            <a:off x="1973050" y="2971950"/>
            <a:ext cx="4025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0B5394"/>
                </a:solidFill>
              </a:rPr>
              <a:t>BY</a:t>
            </a:r>
            <a:endParaRPr b="1" sz="2100">
              <a:solidFill>
                <a:srgbClr val="0B5394"/>
              </a:solidFill>
            </a:endParaRPr>
          </a:p>
        </p:txBody>
      </p:sp>
      <p:sp>
        <p:nvSpPr>
          <p:cNvPr id="103" name="Google Shape;103;p25"/>
          <p:cNvSpPr txBox="1"/>
          <p:nvPr/>
        </p:nvSpPr>
        <p:spPr>
          <a:xfrm>
            <a:off x="1395700" y="3726025"/>
            <a:ext cx="5280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0B5394"/>
                </a:solidFill>
              </a:rPr>
              <a:t>Saurabh Vijaykumar Gaikwad</a:t>
            </a:r>
            <a:endParaRPr b="1" sz="2100">
              <a:solidFill>
                <a:srgbClr val="0B539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0" y="0"/>
            <a:ext cx="48153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u="sng">
                <a:solidFill>
                  <a:srgbClr val="980000"/>
                </a:solidFill>
                <a:latin typeface="Source Sans Pro Black"/>
                <a:ea typeface="Source Sans Pro Black"/>
                <a:cs typeface="Source Sans Pro Black"/>
                <a:sym typeface="Source Sans Pro Black"/>
              </a:rPr>
              <a:t>Weekly Rented Bike Count:-</a:t>
            </a:r>
            <a:endParaRPr sz="2500" u="sng">
              <a:solidFill>
                <a:srgbClr val="980000"/>
              </a:solidFill>
              <a:latin typeface="Source Sans Pro Black"/>
              <a:ea typeface="Source Sans Pro Black"/>
              <a:cs typeface="Source Sans Pro Black"/>
              <a:sym typeface="Source Sans Pro Black"/>
            </a:endParaRPr>
          </a:p>
        </p:txBody>
      </p:sp>
      <p:pic>
        <p:nvPicPr>
          <p:cNvPr id="169" name="Google Shape;169;p34"/>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170" name="Google Shape;170;p34"/>
          <p:cNvPicPr preferRelativeResize="0"/>
          <p:nvPr/>
        </p:nvPicPr>
        <p:blipFill>
          <a:blip r:embed="rId4">
            <a:alphaModFix/>
          </a:blip>
          <a:stretch>
            <a:fillRect/>
          </a:stretch>
        </p:blipFill>
        <p:spPr>
          <a:xfrm>
            <a:off x="152400" y="922200"/>
            <a:ext cx="5186730" cy="4068900"/>
          </a:xfrm>
          <a:prstGeom prst="rect">
            <a:avLst/>
          </a:prstGeom>
          <a:noFill/>
          <a:ln>
            <a:noFill/>
          </a:ln>
        </p:spPr>
      </p:pic>
      <p:sp>
        <p:nvSpPr>
          <p:cNvPr id="171" name="Google Shape;171;p34"/>
          <p:cNvSpPr txBox="1"/>
          <p:nvPr/>
        </p:nvSpPr>
        <p:spPr>
          <a:xfrm>
            <a:off x="5906325" y="1424775"/>
            <a:ext cx="3252900" cy="2277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t>This is a Point plot from seaborn </a:t>
            </a:r>
            <a:r>
              <a:rPr lang="en" sz="1700"/>
              <a:t>Library</a:t>
            </a:r>
            <a:r>
              <a:rPr lang="en" sz="1700"/>
              <a:t>. As you can see the weekday line is above the weekend pointplot line we can say that during weekday Rented bike count is more as </a:t>
            </a:r>
            <a:r>
              <a:rPr lang="en" sz="1700"/>
              <a:t>compared</a:t>
            </a:r>
            <a:r>
              <a:rPr lang="en" sz="1700"/>
              <a:t> to weekend Rented bike count.</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type="title"/>
          </p:nvPr>
        </p:nvSpPr>
        <p:spPr>
          <a:xfrm>
            <a:off x="0" y="0"/>
            <a:ext cx="66855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u="sng">
                <a:solidFill>
                  <a:srgbClr val="980000"/>
                </a:solidFill>
                <a:latin typeface="Source Sans Pro Black"/>
                <a:ea typeface="Source Sans Pro Black"/>
                <a:cs typeface="Source Sans Pro Black"/>
                <a:sym typeface="Source Sans Pro Black"/>
              </a:rPr>
              <a:t>Temperature effect on  Rented Bike Count:-</a:t>
            </a:r>
            <a:endParaRPr sz="2500" u="sng">
              <a:solidFill>
                <a:srgbClr val="980000"/>
              </a:solidFill>
              <a:latin typeface="Source Sans Pro Black"/>
              <a:ea typeface="Source Sans Pro Black"/>
              <a:cs typeface="Source Sans Pro Black"/>
              <a:sym typeface="Source Sans Pro Black"/>
            </a:endParaRPr>
          </a:p>
        </p:txBody>
      </p:sp>
      <p:pic>
        <p:nvPicPr>
          <p:cNvPr id="177" name="Google Shape;177;p35"/>
          <p:cNvPicPr preferRelativeResize="0"/>
          <p:nvPr/>
        </p:nvPicPr>
        <p:blipFill rotWithShape="1">
          <a:blip r:embed="rId3">
            <a:alphaModFix/>
          </a:blip>
          <a:srcRect b="0" l="0" r="0" t="0"/>
          <a:stretch/>
        </p:blipFill>
        <p:spPr>
          <a:xfrm>
            <a:off x="7707175" y="0"/>
            <a:ext cx="1365750" cy="345550"/>
          </a:xfrm>
          <a:prstGeom prst="rect">
            <a:avLst/>
          </a:prstGeom>
          <a:noFill/>
          <a:ln>
            <a:noFill/>
          </a:ln>
        </p:spPr>
      </p:pic>
      <p:sp>
        <p:nvSpPr>
          <p:cNvPr id="178" name="Google Shape;178;p35"/>
          <p:cNvSpPr txBox="1"/>
          <p:nvPr/>
        </p:nvSpPr>
        <p:spPr>
          <a:xfrm>
            <a:off x="5557900" y="1369750"/>
            <a:ext cx="3087900" cy="2539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t>In the given graph on X axis the Temperature and on Y axis the Rented Bike Count is Given.</a:t>
            </a:r>
            <a:endParaRPr sz="1700"/>
          </a:p>
          <a:p>
            <a:pPr indent="0" lvl="0" marL="0" rtl="0" algn="just">
              <a:spcBef>
                <a:spcPts val="0"/>
              </a:spcBef>
              <a:spcAft>
                <a:spcPts val="0"/>
              </a:spcAft>
              <a:buNone/>
            </a:pPr>
            <a:r>
              <a:rPr lang="en" sz="1700"/>
              <a:t>As the Data points are peak in between the 20 to 30 we can conclude that the Rented bike count is high in between 20 to 30 degree.</a:t>
            </a:r>
            <a:endParaRPr sz="1700"/>
          </a:p>
        </p:txBody>
      </p:sp>
      <p:pic>
        <p:nvPicPr>
          <p:cNvPr id="179" name="Google Shape;179;p35"/>
          <p:cNvPicPr preferRelativeResize="0"/>
          <p:nvPr/>
        </p:nvPicPr>
        <p:blipFill>
          <a:blip r:embed="rId4">
            <a:alphaModFix/>
          </a:blip>
          <a:stretch>
            <a:fillRect/>
          </a:stretch>
        </p:blipFill>
        <p:spPr>
          <a:xfrm>
            <a:off x="152400" y="922200"/>
            <a:ext cx="5253099" cy="378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ph type="title"/>
          </p:nvPr>
        </p:nvSpPr>
        <p:spPr>
          <a:xfrm>
            <a:off x="0" y="0"/>
            <a:ext cx="54936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u="sng">
                <a:solidFill>
                  <a:srgbClr val="980000"/>
                </a:solidFill>
                <a:latin typeface="Source Sans Pro Black"/>
                <a:ea typeface="Source Sans Pro Black"/>
                <a:cs typeface="Source Sans Pro Black"/>
                <a:sym typeface="Source Sans Pro Black"/>
              </a:rPr>
              <a:t>Rented Bike Count:-</a:t>
            </a:r>
            <a:endParaRPr sz="2500" u="sng">
              <a:solidFill>
                <a:srgbClr val="980000"/>
              </a:solidFill>
              <a:latin typeface="Source Sans Pro Black"/>
              <a:ea typeface="Source Sans Pro Black"/>
              <a:cs typeface="Source Sans Pro Black"/>
              <a:sym typeface="Source Sans Pro Black"/>
            </a:endParaRPr>
          </a:p>
        </p:txBody>
      </p:sp>
      <p:pic>
        <p:nvPicPr>
          <p:cNvPr id="185" name="Google Shape;185;p36"/>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186" name="Google Shape;186;p36"/>
          <p:cNvPicPr preferRelativeResize="0"/>
          <p:nvPr/>
        </p:nvPicPr>
        <p:blipFill>
          <a:blip r:embed="rId4">
            <a:alphaModFix/>
          </a:blip>
          <a:stretch>
            <a:fillRect/>
          </a:stretch>
        </p:blipFill>
        <p:spPr>
          <a:xfrm>
            <a:off x="108800" y="839675"/>
            <a:ext cx="3853800" cy="3023240"/>
          </a:xfrm>
          <a:prstGeom prst="rect">
            <a:avLst/>
          </a:prstGeom>
          <a:noFill/>
          <a:ln>
            <a:noFill/>
          </a:ln>
        </p:spPr>
      </p:pic>
      <p:pic>
        <p:nvPicPr>
          <p:cNvPr id="187" name="Google Shape;187;p36"/>
          <p:cNvPicPr preferRelativeResize="0"/>
          <p:nvPr/>
        </p:nvPicPr>
        <p:blipFill>
          <a:blip r:embed="rId5">
            <a:alphaModFix/>
          </a:blip>
          <a:stretch>
            <a:fillRect/>
          </a:stretch>
        </p:blipFill>
        <p:spPr>
          <a:xfrm>
            <a:off x="3916750" y="769800"/>
            <a:ext cx="3712125" cy="2942875"/>
          </a:xfrm>
          <a:prstGeom prst="rect">
            <a:avLst/>
          </a:prstGeom>
          <a:noFill/>
          <a:ln>
            <a:noFill/>
          </a:ln>
        </p:spPr>
      </p:pic>
      <p:sp>
        <p:nvSpPr>
          <p:cNvPr id="188" name="Google Shape;188;p36"/>
          <p:cNvSpPr txBox="1"/>
          <p:nvPr/>
        </p:nvSpPr>
        <p:spPr>
          <a:xfrm>
            <a:off x="689475" y="4184475"/>
            <a:ext cx="831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In both figure displayed above the first one is violin and second is catplot These two plots display us how is the data is distributed </a:t>
            </a:r>
            <a:r>
              <a:rPr lang="en"/>
              <a:t>across</a:t>
            </a:r>
            <a:r>
              <a:rPr lang="en"/>
              <a:t> the entire dataset.we can easily see as data points are wide in 0 to 500.And as we go above the data distribution is less.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0" y="0"/>
            <a:ext cx="32130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u="sng">
                <a:solidFill>
                  <a:srgbClr val="980000"/>
                </a:solidFill>
                <a:latin typeface="Source Sans Pro Black"/>
                <a:ea typeface="Source Sans Pro Black"/>
                <a:cs typeface="Source Sans Pro Black"/>
                <a:sym typeface="Source Sans Pro Black"/>
              </a:rPr>
              <a:t>Boxplot:-</a:t>
            </a:r>
            <a:endParaRPr sz="2500" u="sng">
              <a:solidFill>
                <a:srgbClr val="980000"/>
              </a:solidFill>
              <a:latin typeface="Source Sans Pro Black"/>
              <a:ea typeface="Source Sans Pro Black"/>
              <a:cs typeface="Source Sans Pro Black"/>
              <a:sym typeface="Source Sans Pro Black"/>
            </a:endParaRPr>
          </a:p>
        </p:txBody>
      </p:sp>
      <p:pic>
        <p:nvPicPr>
          <p:cNvPr id="194" name="Google Shape;194;p37"/>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195" name="Google Shape;195;p37"/>
          <p:cNvPicPr preferRelativeResize="0"/>
          <p:nvPr/>
        </p:nvPicPr>
        <p:blipFill>
          <a:blip r:embed="rId4">
            <a:alphaModFix/>
          </a:blip>
          <a:stretch>
            <a:fillRect/>
          </a:stretch>
        </p:blipFill>
        <p:spPr>
          <a:xfrm>
            <a:off x="64775" y="828025"/>
            <a:ext cx="5626203" cy="4209757"/>
          </a:xfrm>
          <a:prstGeom prst="rect">
            <a:avLst/>
          </a:prstGeom>
          <a:noFill/>
          <a:ln>
            <a:noFill/>
          </a:ln>
        </p:spPr>
      </p:pic>
      <p:sp>
        <p:nvSpPr>
          <p:cNvPr id="196" name="Google Shape;196;p37"/>
          <p:cNvSpPr txBox="1"/>
          <p:nvPr/>
        </p:nvSpPr>
        <p:spPr>
          <a:xfrm>
            <a:off x="5937000" y="1309650"/>
            <a:ext cx="3207000" cy="201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t>Boxplot is one of the most important </a:t>
            </a:r>
            <a:endParaRPr sz="1700"/>
          </a:p>
          <a:p>
            <a:pPr indent="0" lvl="0" marL="0" rtl="0" algn="just">
              <a:spcBef>
                <a:spcPts val="0"/>
              </a:spcBef>
              <a:spcAft>
                <a:spcPts val="0"/>
              </a:spcAft>
              <a:buNone/>
            </a:pPr>
            <a:r>
              <a:rPr lang="en" sz="1700"/>
              <a:t>Plot.Because it helps to display the outliers in our dataset and we can treat these outliers to get clean and good quality model.</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8"/>
          <p:cNvSpPr txBox="1"/>
          <p:nvPr>
            <p:ph type="title"/>
          </p:nvPr>
        </p:nvSpPr>
        <p:spPr>
          <a:xfrm>
            <a:off x="0" y="0"/>
            <a:ext cx="63189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u="sng">
                <a:solidFill>
                  <a:srgbClr val="980000"/>
                </a:solidFill>
                <a:latin typeface="Source Sans Pro Black"/>
                <a:ea typeface="Source Sans Pro Black"/>
                <a:cs typeface="Source Sans Pro Black"/>
                <a:sym typeface="Source Sans Pro Black"/>
              </a:rPr>
              <a:t>Transformation</a:t>
            </a:r>
            <a:r>
              <a:rPr lang="en" sz="2500" u="sng">
                <a:solidFill>
                  <a:srgbClr val="980000"/>
                </a:solidFill>
                <a:latin typeface="Source Sans Pro Black"/>
                <a:ea typeface="Source Sans Pro Black"/>
                <a:cs typeface="Source Sans Pro Black"/>
                <a:sym typeface="Source Sans Pro Black"/>
              </a:rPr>
              <a:t> on dependent variable:-</a:t>
            </a:r>
            <a:endParaRPr sz="2500" u="sng">
              <a:solidFill>
                <a:srgbClr val="980000"/>
              </a:solidFill>
              <a:latin typeface="Source Sans Pro Black"/>
              <a:ea typeface="Source Sans Pro Black"/>
              <a:cs typeface="Source Sans Pro Black"/>
              <a:sym typeface="Source Sans Pro Black"/>
            </a:endParaRPr>
          </a:p>
        </p:txBody>
      </p:sp>
      <p:pic>
        <p:nvPicPr>
          <p:cNvPr id="202" name="Google Shape;202;p38"/>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203" name="Google Shape;203;p38"/>
          <p:cNvPicPr preferRelativeResize="0"/>
          <p:nvPr/>
        </p:nvPicPr>
        <p:blipFill>
          <a:blip r:embed="rId4">
            <a:alphaModFix/>
          </a:blip>
          <a:stretch>
            <a:fillRect/>
          </a:stretch>
        </p:blipFill>
        <p:spPr>
          <a:xfrm>
            <a:off x="152400" y="922200"/>
            <a:ext cx="8839202" cy="2522420"/>
          </a:xfrm>
          <a:prstGeom prst="rect">
            <a:avLst/>
          </a:prstGeom>
          <a:noFill/>
          <a:ln>
            <a:noFill/>
          </a:ln>
        </p:spPr>
      </p:pic>
      <p:sp>
        <p:nvSpPr>
          <p:cNvPr id="204" name="Google Shape;204;p38"/>
          <p:cNvSpPr txBox="1"/>
          <p:nvPr/>
        </p:nvSpPr>
        <p:spPr>
          <a:xfrm>
            <a:off x="616125" y="4074450"/>
            <a:ext cx="777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Here we used three transformation techniques i.e log,square root, cube root.among the three the </a:t>
            </a:r>
            <a:r>
              <a:rPr lang="en" sz="1700"/>
              <a:t>cube root</a:t>
            </a:r>
            <a:r>
              <a:rPr lang="en" sz="1700"/>
              <a:t> technique is best technique as we can observe from figure.</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txBox="1"/>
          <p:nvPr>
            <p:ph type="title"/>
          </p:nvPr>
        </p:nvSpPr>
        <p:spPr>
          <a:xfrm>
            <a:off x="0" y="0"/>
            <a:ext cx="57138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u="sng">
                <a:solidFill>
                  <a:srgbClr val="980000"/>
                </a:solidFill>
                <a:latin typeface="Source Sans Pro Black"/>
                <a:ea typeface="Source Sans Pro Black"/>
                <a:cs typeface="Source Sans Pro Black"/>
                <a:sym typeface="Source Sans Pro Black"/>
              </a:rPr>
              <a:t>Rented bike count in different year:-</a:t>
            </a:r>
            <a:endParaRPr sz="2500" u="sng">
              <a:solidFill>
                <a:srgbClr val="980000"/>
              </a:solidFill>
              <a:latin typeface="Source Sans Pro Black"/>
              <a:ea typeface="Source Sans Pro Black"/>
              <a:cs typeface="Source Sans Pro Black"/>
              <a:sym typeface="Source Sans Pro Black"/>
            </a:endParaRPr>
          </a:p>
        </p:txBody>
      </p:sp>
      <p:pic>
        <p:nvPicPr>
          <p:cNvPr id="210" name="Google Shape;210;p39"/>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211" name="Google Shape;211;p39"/>
          <p:cNvPicPr preferRelativeResize="0"/>
          <p:nvPr/>
        </p:nvPicPr>
        <p:blipFill>
          <a:blip r:embed="rId4">
            <a:alphaModFix/>
          </a:blip>
          <a:stretch>
            <a:fillRect/>
          </a:stretch>
        </p:blipFill>
        <p:spPr>
          <a:xfrm>
            <a:off x="0" y="769800"/>
            <a:ext cx="5328699" cy="4068900"/>
          </a:xfrm>
          <a:prstGeom prst="rect">
            <a:avLst/>
          </a:prstGeom>
          <a:noFill/>
          <a:ln>
            <a:noFill/>
          </a:ln>
        </p:spPr>
      </p:pic>
      <p:sp>
        <p:nvSpPr>
          <p:cNvPr id="212" name="Google Shape;212;p39"/>
          <p:cNvSpPr txBox="1"/>
          <p:nvPr/>
        </p:nvSpPr>
        <p:spPr>
          <a:xfrm>
            <a:off x="5961325" y="1305575"/>
            <a:ext cx="3198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In the given figure the Rented bike count per hour displayed with respect to year.so as we can see the 2018 has more number of hourly bike count</a:t>
            </a:r>
            <a:endParaRPr sz="1700"/>
          </a:p>
          <a:p>
            <a:pPr indent="0" lvl="0" marL="0" rtl="0" algn="l">
              <a:spcBef>
                <a:spcPts val="0"/>
              </a:spcBef>
              <a:spcAft>
                <a:spcPts val="0"/>
              </a:spcAft>
              <a:buNone/>
            </a:pPr>
            <a:r>
              <a:rPr lang="en" sz="1700"/>
              <a:t>As compared to 2017.</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0"/>
          <p:cNvSpPr txBox="1"/>
          <p:nvPr>
            <p:ph type="title"/>
          </p:nvPr>
        </p:nvSpPr>
        <p:spPr>
          <a:xfrm>
            <a:off x="0" y="0"/>
            <a:ext cx="71532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u="sng">
                <a:solidFill>
                  <a:srgbClr val="980000"/>
                </a:solidFill>
                <a:latin typeface="Source Sans Pro Black"/>
                <a:ea typeface="Source Sans Pro Black"/>
                <a:cs typeface="Source Sans Pro Black"/>
                <a:sym typeface="Source Sans Pro Black"/>
              </a:rPr>
              <a:t>Hourly Rented bike count in different months:-</a:t>
            </a:r>
            <a:endParaRPr sz="2500" u="sng">
              <a:solidFill>
                <a:srgbClr val="980000"/>
              </a:solidFill>
              <a:latin typeface="Source Sans Pro Black"/>
              <a:ea typeface="Source Sans Pro Black"/>
              <a:cs typeface="Source Sans Pro Black"/>
              <a:sym typeface="Source Sans Pro Black"/>
            </a:endParaRPr>
          </a:p>
        </p:txBody>
      </p:sp>
      <p:pic>
        <p:nvPicPr>
          <p:cNvPr id="218" name="Google Shape;218;p40"/>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219" name="Google Shape;219;p40"/>
          <p:cNvPicPr preferRelativeResize="0"/>
          <p:nvPr/>
        </p:nvPicPr>
        <p:blipFill>
          <a:blip r:embed="rId4">
            <a:alphaModFix/>
          </a:blip>
          <a:stretch>
            <a:fillRect/>
          </a:stretch>
        </p:blipFill>
        <p:spPr>
          <a:xfrm>
            <a:off x="152400" y="922200"/>
            <a:ext cx="5845601" cy="4068900"/>
          </a:xfrm>
          <a:prstGeom prst="rect">
            <a:avLst/>
          </a:prstGeom>
          <a:noFill/>
          <a:ln>
            <a:noFill/>
          </a:ln>
        </p:spPr>
      </p:pic>
      <p:sp>
        <p:nvSpPr>
          <p:cNvPr id="220" name="Google Shape;220;p40"/>
          <p:cNvSpPr txBox="1"/>
          <p:nvPr/>
        </p:nvSpPr>
        <p:spPr>
          <a:xfrm>
            <a:off x="6337225" y="1314750"/>
            <a:ext cx="28221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This is point plot and on the X-axis the Hour and Y-axis the Rented Bike Count is Displayed.as graph is showing the hourly count of rented bike in different month and most of rented bike count months are may,june,august and less is november and december.</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39875" y="0"/>
            <a:ext cx="32130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solidFill>
                  <a:srgbClr val="980000"/>
                </a:solidFill>
                <a:latin typeface="Source Sans Pro Black"/>
                <a:ea typeface="Source Sans Pro Black"/>
                <a:cs typeface="Source Sans Pro Black"/>
                <a:sym typeface="Source Sans Pro Black"/>
              </a:rPr>
              <a:t>Regression Graph:</a:t>
            </a:r>
            <a:endParaRPr sz="2500">
              <a:solidFill>
                <a:srgbClr val="980000"/>
              </a:solidFill>
              <a:latin typeface="Source Sans Pro Black"/>
              <a:ea typeface="Source Sans Pro Black"/>
              <a:cs typeface="Source Sans Pro Black"/>
              <a:sym typeface="Source Sans Pro Black"/>
            </a:endParaRPr>
          </a:p>
        </p:txBody>
      </p:sp>
      <p:pic>
        <p:nvPicPr>
          <p:cNvPr id="226" name="Google Shape;226;p41"/>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227" name="Google Shape;227;p41"/>
          <p:cNvPicPr preferRelativeResize="0"/>
          <p:nvPr/>
        </p:nvPicPr>
        <p:blipFill>
          <a:blip r:embed="rId4">
            <a:alphaModFix/>
          </a:blip>
          <a:stretch>
            <a:fillRect/>
          </a:stretch>
        </p:blipFill>
        <p:spPr>
          <a:xfrm>
            <a:off x="93525" y="685175"/>
            <a:ext cx="2510899" cy="1622800"/>
          </a:xfrm>
          <a:prstGeom prst="rect">
            <a:avLst/>
          </a:prstGeom>
          <a:noFill/>
          <a:ln>
            <a:noFill/>
          </a:ln>
        </p:spPr>
      </p:pic>
      <p:pic>
        <p:nvPicPr>
          <p:cNvPr id="228" name="Google Shape;228;p41"/>
          <p:cNvPicPr preferRelativeResize="0"/>
          <p:nvPr/>
        </p:nvPicPr>
        <p:blipFill>
          <a:blip r:embed="rId5">
            <a:alphaModFix/>
          </a:blip>
          <a:stretch>
            <a:fillRect/>
          </a:stretch>
        </p:blipFill>
        <p:spPr>
          <a:xfrm>
            <a:off x="5039925" y="720000"/>
            <a:ext cx="1920725" cy="1553150"/>
          </a:xfrm>
          <a:prstGeom prst="rect">
            <a:avLst/>
          </a:prstGeom>
          <a:noFill/>
          <a:ln>
            <a:noFill/>
          </a:ln>
        </p:spPr>
      </p:pic>
      <p:pic>
        <p:nvPicPr>
          <p:cNvPr id="229" name="Google Shape;229;p41"/>
          <p:cNvPicPr preferRelativeResize="0"/>
          <p:nvPr/>
        </p:nvPicPr>
        <p:blipFill>
          <a:blip r:embed="rId6">
            <a:alphaModFix/>
          </a:blip>
          <a:stretch>
            <a:fillRect/>
          </a:stretch>
        </p:blipFill>
        <p:spPr>
          <a:xfrm>
            <a:off x="6960650" y="720000"/>
            <a:ext cx="1920725" cy="1553150"/>
          </a:xfrm>
          <a:prstGeom prst="rect">
            <a:avLst/>
          </a:prstGeom>
          <a:noFill/>
          <a:ln>
            <a:noFill/>
          </a:ln>
        </p:spPr>
      </p:pic>
      <p:pic>
        <p:nvPicPr>
          <p:cNvPr id="230" name="Google Shape;230;p41"/>
          <p:cNvPicPr preferRelativeResize="0"/>
          <p:nvPr/>
        </p:nvPicPr>
        <p:blipFill>
          <a:blip r:embed="rId7">
            <a:alphaModFix/>
          </a:blip>
          <a:stretch>
            <a:fillRect/>
          </a:stretch>
        </p:blipFill>
        <p:spPr>
          <a:xfrm>
            <a:off x="2798225" y="720000"/>
            <a:ext cx="2150050" cy="1553150"/>
          </a:xfrm>
          <a:prstGeom prst="rect">
            <a:avLst/>
          </a:prstGeom>
          <a:noFill/>
          <a:ln>
            <a:noFill/>
          </a:ln>
        </p:spPr>
      </p:pic>
      <p:pic>
        <p:nvPicPr>
          <p:cNvPr id="231" name="Google Shape;231;p41"/>
          <p:cNvPicPr preferRelativeResize="0"/>
          <p:nvPr/>
        </p:nvPicPr>
        <p:blipFill>
          <a:blip r:embed="rId8">
            <a:alphaModFix/>
          </a:blip>
          <a:stretch>
            <a:fillRect/>
          </a:stretch>
        </p:blipFill>
        <p:spPr>
          <a:xfrm>
            <a:off x="2708750" y="2212850"/>
            <a:ext cx="2239525" cy="1476525"/>
          </a:xfrm>
          <a:prstGeom prst="rect">
            <a:avLst/>
          </a:prstGeom>
          <a:noFill/>
          <a:ln>
            <a:noFill/>
          </a:ln>
        </p:spPr>
      </p:pic>
      <p:pic>
        <p:nvPicPr>
          <p:cNvPr id="232" name="Google Shape;232;p41"/>
          <p:cNvPicPr preferRelativeResize="0"/>
          <p:nvPr/>
        </p:nvPicPr>
        <p:blipFill>
          <a:blip r:embed="rId9">
            <a:alphaModFix/>
          </a:blip>
          <a:stretch>
            <a:fillRect/>
          </a:stretch>
        </p:blipFill>
        <p:spPr>
          <a:xfrm>
            <a:off x="152400" y="2212850"/>
            <a:ext cx="2398250" cy="1476525"/>
          </a:xfrm>
          <a:prstGeom prst="rect">
            <a:avLst/>
          </a:prstGeom>
          <a:noFill/>
          <a:ln>
            <a:noFill/>
          </a:ln>
        </p:spPr>
      </p:pic>
      <p:sp>
        <p:nvSpPr>
          <p:cNvPr id="233" name="Google Shape;233;p41"/>
          <p:cNvSpPr txBox="1"/>
          <p:nvPr/>
        </p:nvSpPr>
        <p:spPr>
          <a:xfrm>
            <a:off x="471625" y="3689375"/>
            <a:ext cx="86013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These graph which </a:t>
            </a:r>
            <a:r>
              <a:rPr lang="en" sz="1700"/>
              <a:t>plotted</a:t>
            </a:r>
            <a:r>
              <a:rPr lang="en" sz="1700"/>
              <a:t> to show the line of best fit.An all blue dots are the data points of the variable.The Regression </a:t>
            </a:r>
            <a:r>
              <a:rPr lang="en" sz="1700"/>
              <a:t>best fit line passes through a datapoint which gives us a best accuracy.The purpose of this graph is to plot a correlation of I independent variable with the Rented Bike Count.so the correlation percentage value is given in the title of each individual graph.</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36675" y="0"/>
            <a:ext cx="88860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solidFill>
                  <a:srgbClr val="980000"/>
                </a:solidFill>
                <a:latin typeface="Source Sans Pro Black"/>
                <a:ea typeface="Source Sans Pro Black"/>
                <a:cs typeface="Source Sans Pro Black"/>
                <a:sym typeface="Source Sans Pro Black"/>
              </a:rPr>
              <a:t>Holiday relation with Dependent variable:-</a:t>
            </a:r>
            <a:r>
              <a:rPr lang="en" sz="4000">
                <a:solidFill>
                  <a:srgbClr val="980000"/>
                </a:solidFill>
                <a:latin typeface="Source Sans Pro Black"/>
                <a:ea typeface="Source Sans Pro Black"/>
                <a:cs typeface="Source Sans Pro Black"/>
                <a:sym typeface="Source Sans Pro Black"/>
              </a:rPr>
              <a:t> </a:t>
            </a:r>
            <a:endParaRPr sz="4000">
              <a:solidFill>
                <a:srgbClr val="980000"/>
              </a:solidFill>
              <a:latin typeface="Source Sans Pro Black"/>
              <a:ea typeface="Source Sans Pro Black"/>
              <a:cs typeface="Source Sans Pro Black"/>
              <a:sym typeface="Source Sans Pro Black"/>
            </a:endParaRPr>
          </a:p>
        </p:txBody>
      </p:sp>
      <p:pic>
        <p:nvPicPr>
          <p:cNvPr id="239" name="Google Shape;239;p42"/>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240" name="Google Shape;240;p42"/>
          <p:cNvPicPr preferRelativeResize="0"/>
          <p:nvPr/>
        </p:nvPicPr>
        <p:blipFill>
          <a:blip r:embed="rId4">
            <a:alphaModFix/>
          </a:blip>
          <a:stretch>
            <a:fillRect/>
          </a:stretch>
        </p:blipFill>
        <p:spPr>
          <a:xfrm>
            <a:off x="0" y="690500"/>
            <a:ext cx="4370348" cy="4493151"/>
          </a:xfrm>
          <a:prstGeom prst="rect">
            <a:avLst/>
          </a:prstGeom>
          <a:noFill/>
          <a:ln>
            <a:noFill/>
          </a:ln>
        </p:spPr>
      </p:pic>
      <p:sp>
        <p:nvSpPr>
          <p:cNvPr id="241" name="Google Shape;241;p42"/>
          <p:cNvSpPr txBox="1"/>
          <p:nvPr/>
        </p:nvSpPr>
        <p:spPr>
          <a:xfrm>
            <a:off x="5136175" y="1113050"/>
            <a:ext cx="4023000" cy="201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t>This graph is a </a:t>
            </a:r>
            <a:r>
              <a:rPr lang="en" sz="1700"/>
              <a:t>bar graph</a:t>
            </a:r>
            <a:r>
              <a:rPr lang="en" sz="1700"/>
              <a:t> and in this graph  Rented Bike count of holiday and no holiday is displayed.so </a:t>
            </a:r>
            <a:r>
              <a:rPr lang="en" sz="1700"/>
              <a:t>in case</a:t>
            </a:r>
            <a:r>
              <a:rPr lang="en" sz="1700"/>
              <a:t> of No Holiday Rented bike count is very high as </a:t>
            </a:r>
            <a:r>
              <a:rPr lang="en" sz="1700"/>
              <a:t>compared</a:t>
            </a:r>
            <a:r>
              <a:rPr lang="en" sz="1700"/>
              <a:t> to holiday.as it is </a:t>
            </a:r>
            <a:r>
              <a:rPr lang="en" sz="1700"/>
              <a:t>obvious that during No holiday the people need of bike to go to their Work.</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0" y="0"/>
            <a:ext cx="76026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solidFill>
                  <a:srgbClr val="980000"/>
                </a:solidFill>
                <a:latin typeface="Source Sans Pro Black"/>
                <a:ea typeface="Source Sans Pro Black"/>
                <a:cs typeface="Source Sans Pro Black"/>
                <a:sym typeface="Source Sans Pro Black"/>
              </a:rPr>
              <a:t>Effect of Humidity on Rented Bike Count:-</a:t>
            </a:r>
            <a:endParaRPr sz="2500">
              <a:solidFill>
                <a:srgbClr val="980000"/>
              </a:solidFill>
              <a:latin typeface="Source Sans Pro Black"/>
              <a:ea typeface="Source Sans Pro Black"/>
              <a:cs typeface="Source Sans Pro Black"/>
              <a:sym typeface="Source Sans Pro Black"/>
            </a:endParaRPr>
          </a:p>
        </p:txBody>
      </p:sp>
      <p:pic>
        <p:nvPicPr>
          <p:cNvPr id="247" name="Google Shape;247;p43"/>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248" name="Google Shape;248;p43"/>
          <p:cNvPicPr preferRelativeResize="0"/>
          <p:nvPr/>
        </p:nvPicPr>
        <p:blipFill>
          <a:blip r:embed="rId4">
            <a:alphaModFix/>
          </a:blip>
          <a:stretch>
            <a:fillRect/>
          </a:stretch>
        </p:blipFill>
        <p:spPr>
          <a:xfrm>
            <a:off x="152400" y="922200"/>
            <a:ext cx="5446066" cy="4068900"/>
          </a:xfrm>
          <a:prstGeom prst="rect">
            <a:avLst/>
          </a:prstGeom>
          <a:noFill/>
          <a:ln>
            <a:noFill/>
          </a:ln>
        </p:spPr>
      </p:pic>
      <p:sp>
        <p:nvSpPr>
          <p:cNvPr id="249" name="Google Shape;249;p43"/>
          <p:cNvSpPr txBox="1"/>
          <p:nvPr/>
        </p:nvSpPr>
        <p:spPr>
          <a:xfrm>
            <a:off x="5933825" y="1360600"/>
            <a:ext cx="3225600" cy="201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t>Here in this line plot on x axis the Humidity and on y axis the Rented Bike count is Described. And by observation of this </a:t>
            </a:r>
            <a:r>
              <a:rPr lang="en" sz="1700"/>
              <a:t>graph</a:t>
            </a:r>
            <a:r>
              <a:rPr lang="en" sz="1700"/>
              <a:t> we see that the Bike </a:t>
            </a:r>
            <a:r>
              <a:rPr lang="en" sz="1700"/>
              <a:t>count is high in between 30 to 60 percentage.</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6"/>
          <p:cNvSpPr txBox="1"/>
          <p:nvPr>
            <p:ph type="title"/>
          </p:nvPr>
        </p:nvSpPr>
        <p:spPr>
          <a:xfrm>
            <a:off x="76525" y="256400"/>
            <a:ext cx="3213000" cy="76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550">
                <a:solidFill>
                  <a:srgbClr val="980000"/>
                </a:solidFill>
                <a:highlight>
                  <a:srgbClr val="FFFFFF"/>
                </a:highlight>
                <a:latin typeface="Roboto"/>
                <a:ea typeface="Roboto"/>
                <a:cs typeface="Roboto"/>
                <a:sym typeface="Roboto"/>
              </a:rPr>
              <a:t> Project Summary:-</a:t>
            </a:r>
            <a:endParaRPr b="1" sz="2550">
              <a:solidFill>
                <a:srgbClr val="980000"/>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2800"/>
              <a:buNone/>
            </a:pPr>
            <a:r>
              <a:t/>
            </a:r>
            <a:endParaRPr sz="4000">
              <a:solidFill>
                <a:srgbClr val="980000"/>
              </a:solidFill>
              <a:latin typeface="Source Sans Pro Black"/>
              <a:ea typeface="Source Sans Pro Black"/>
              <a:cs typeface="Source Sans Pro Black"/>
              <a:sym typeface="Source Sans Pro Black"/>
            </a:endParaRPr>
          </a:p>
        </p:txBody>
      </p:sp>
      <p:pic>
        <p:nvPicPr>
          <p:cNvPr id="109" name="Google Shape;109;p26"/>
          <p:cNvPicPr preferRelativeResize="0"/>
          <p:nvPr/>
        </p:nvPicPr>
        <p:blipFill rotWithShape="1">
          <a:blip r:embed="rId3">
            <a:alphaModFix/>
          </a:blip>
          <a:srcRect b="0" l="0" r="0" t="0"/>
          <a:stretch/>
        </p:blipFill>
        <p:spPr>
          <a:xfrm>
            <a:off x="7707175" y="0"/>
            <a:ext cx="1365750" cy="345550"/>
          </a:xfrm>
          <a:prstGeom prst="rect">
            <a:avLst/>
          </a:prstGeom>
          <a:noFill/>
          <a:ln>
            <a:noFill/>
          </a:ln>
        </p:spPr>
      </p:pic>
      <p:sp>
        <p:nvSpPr>
          <p:cNvPr id="110" name="Google Shape;110;p26"/>
          <p:cNvSpPr txBox="1"/>
          <p:nvPr/>
        </p:nvSpPr>
        <p:spPr>
          <a:xfrm>
            <a:off x="286050" y="1094725"/>
            <a:ext cx="7683300" cy="3249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Clr>
                <a:schemeClr val="dk1"/>
              </a:buClr>
              <a:buSzPts val="1100"/>
              <a:buFont typeface="Arial"/>
              <a:buNone/>
            </a:pPr>
            <a:r>
              <a:rPr lang="en" sz="1700">
                <a:solidFill>
                  <a:schemeClr val="accent2"/>
                </a:solidFill>
                <a:highlight>
                  <a:srgbClr val="FFFFFF"/>
                </a:highlight>
                <a:latin typeface="Roboto"/>
                <a:ea typeface="Roboto"/>
                <a:cs typeface="Roboto"/>
                <a:sym typeface="Roboto"/>
              </a:rPr>
              <a:t>Project activities have been categorised as under:</a:t>
            </a:r>
            <a:endParaRPr sz="1700">
              <a:solidFill>
                <a:schemeClr val="accent2"/>
              </a:solidFill>
              <a:highlight>
                <a:srgbClr val="FFFFFF"/>
              </a:highlight>
              <a:latin typeface="Roboto"/>
              <a:ea typeface="Roboto"/>
              <a:cs typeface="Roboto"/>
              <a:sym typeface="Roboto"/>
            </a:endParaRPr>
          </a:p>
          <a:p>
            <a:pPr indent="0" lvl="0" marL="0" rtl="0" algn="just">
              <a:lnSpc>
                <a:spcPct val="115000"/>
              </a:lnSpc>
              <a:spcBef>
                <a:spcPts val="600"/>
              </a:spcBef>
              <a:spcAft>
                <a:spcPts val="0"/>
              </a:spcAft>
              <a:buClr>
                <a:schemeClr val="dk1"/>
              </a:buClr>
              <a:buSzPts val="1100"/>
              <a:buFont typeface="Arial"/>
              <a:buNone/>
            </a:pPr>
            <a:r>
              <a:rPr lang="en" sz="1700">
                <a:solidFill>
                  <a:schemeClr val="accent2"/>
                </a:solidFill>
                <a:highlight>
                  <a:srgbClr val="FFFFFF"/>
                </a:highlight>
                <a:latin typeface="Roboto"/>
                <a:ea typeface="Roboto"/>
                <a:cs typeface="Roboto"/>
                <a:sym typeface="Roboto"/>
              </a:rPr>
              <a:t>Defining the problem statement i.e. Business Objective of the study. Collection and preparation of data by data cleaning , treating outliers etc. Perform exploratory data analysis through a deep study of relationship between different features, generate new variables based on need inline with related business objectives. Present the data in easily understandable form. Provide observations as well as recommendations based on model.prepare the model train it and with the help of various algorithm.Build our model to be capable of predict right predictions based on it's training.</a:t>
            </a:r>
            <a:endParaRPr sz="1700">
              <a:solidFill>
                <a:schemeClr val="accent2"/>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0" y="0"/>
            <a:ext cx="71625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solidFill>
                  <a:srgbClr val="980000"/>
                </a:solidFill>
                <a:latin typeface="Source Sans Pro Black"/>
                <a:ea typeface="Source Sans Pro Black"/>
                <a:cs typeface="Source Sans Pro Black"/>
                <a:sym typeface="Source Sans Pro Black"/>
              </a:rPr>
              <a:t> Relationship of </a:t>
            </a:r>
            <a:r>
              <a:rPr lang="en" sz="2500">
                <a:solidFill>
                  <a:srgbClr val="980000"/>
                </a:solidFill>
                <a:latin typeface="Source Sans Pro Black"/>
                <a:ea typeface="Source Sans Pro Black"/>
                <a:cs typeface="Source Sans Pro Black"/>
                <a:sym typeface="Source Sans Pro Black"/>
              </a:rPr>
              <a:t>Seasons with rented bike count:-</a:t>
            </a:r>
            <a:endParaRPr sz="2500">
              <a:solidFill>
                <a:srgbClr val="980000"/>
              </a:solidFill>
              <a:latin typeface="Source Sans Pro Black"/>
              <a:ea typeface="Source Sans Pro Black"/>
              <a:cs typeface="Source Sans Pro Black"/>
              <a:sym typeface="Source Sans Pro Black"/>
            </a:endParaRPr>
          </a:p>
        </p:txBody>
      </p:sp>
      <p:pic>
        <p:nvPicPr>
          <p:cNvPr id="255" name="Google Shape;255;p44"/>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256" name="Google Shape;256;p44"/>
          <p:cNvPicPr preferRelativeResize="0"/>
          <p:nvPr/>
        </p:nvPicPr>
        <p:blipFill>
          <a:blip r:embed="rId4">
            <a:alphaModFix/>
          </a:blip>
          <a:stretch>
            <a:fillRect/>
          </a:stretch>
        </p:blipFill>
        <p:spPr>
          <a:xfrm>
            <a:off x="152400" y="922200"/>
            <a:ext cx="5566936" cy="4068900"/>
          </a:xfrm>
          <a:prstGeom prst="rect">
            <a:avLst/>
          </a:prstGeom>
          <a:noFill/>
          <a:ln>
            <a:noFill/>
          </a:ln>
        </p:spPr>
      </p:pic>
      <p:sp>
        <p:nvSpPr>
          <p:cNvPr id="257" name="Google Shape;257;p44"/>
          <p:cNvSpPr txBox="1"/>
          <p:nvPr/>
        </p:nvSpPr>
        <p:spPr>
          <a:xfrm>
            <a:off x="5915475" y="1314750"/>
            <a:ext cx="3243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the given chart on x-axis the Season is given and on y-axis Rented bike count. As we can see in case of summer Rented Bike count is higher followed by </a:t>
            </a:r>
            <a:r>
              <a:rPr lang="en"/>
              <a:t>Anthem</a:t>
            </a:r>
            <a:r>
              <a:rPr lang="en"/>
              <a:t> and spring but in case of Winter the bike count is very less.It might be because people mostly avoid to prefer Bike </a:t>
            </a:r>
            <a:r>
              <a:rPr lang="en"/>
              <a:t>in </a:t>
            </a:r>
            <a:r>
              <a:rPr lang="en"/>
              <a:t>winter due to cold.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0" y="0"/>
            <a:ext cx="32130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solidFill>
                  <a:srgbClr val="980000"/>
                </a:solidFill>
                <a:latin typeface="Source Sans Pro Black"/>
                <a:ea typeface="Source Sans Pro Black"/>
                <a:cs typeface="Source Sans Pro Black"/>
                <a:sym typeface="Source Sans Pro Black"/>
              </a:rPr>
              <a:t>LinearRegression:-</a:t>
            </a:r>
            <a:endParaRPr sz="2500">
              <a:solidFill>
                <a:srgbClr val="980000"/>
              </a:solidFill>
              <a:latin typeface="Source Sans Pro Black"/>
              <a:ea typeface="Source Sans Pro Black"/>
              <a:cs typeface="Source Sans Pro Black"/>
              <a:sym typeface="Source Sans Pro Black"/>
            </a:endParaRPr>
          </a:p>
        </p:txBody>
      </p:sp>
      <p:pic>
        <p:nvPicPr>
          <p:cNvPr id="263" name="Google Shape;263;p45"/>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264" name="Google Shape;264;p45"/>
          <p:cNvPicPr preferRelativeResize="0"/>
          <p:nvPr/>
        </p:nvPicPr>
        <p:blipFill>
          <a:blip r:embed="rId4">
            <a:alphaModFix/>
          </a:blip>
          <a:stretch>
            <a:fillRect/>
          </a:stretch>
        </p:blipFill>
        <p:spPr>
          <a:xfrm>
            <a:off x="42375" y="555450"/>
            <a:ext cx="8394425" cy="2978050"/>
          </a:xfrm>
          <a:prstGeom prst="rect">
            <a:avLst/>
          </a:prstGeom>
          <a:noFill/>
          <a:ln>
            <a:noFill/>
          </a:ln>
        </p:spPr>
      </p:pic>
      <p:sp>
        <p:nvSpPr>
          <p:cNvPr id="265" name="Google Shape;265;p45"/>
          <p:cNvSpPr txBox="1"/>
          <p:nvPr/>
        </p:nvSpPr>
        <p:spPr>
          <a:xfrm>
            <a:off x="359400" y="3612575"/>
            <a:ext cx="8260800" cy="149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rgbClr val="202124"/>
                </a:solidFill>
                <a:highlight>
                  <a:srgbClr val="FFFFFF"/>
                </a:highlight>
              </a:rPr>
              <a:t>Linear regression is </a:t>
            </a:r>
            <a:r>
              <a:rPr lang="en" sz="1700">
                <a:solidFill>
                  <a:srgbClr val="040C28"/>
                </a:solidFill>
              </a:rPr>
              <a:t>an algorithm that provides a linear relationship between an independent variable and a dependent variable to predict the outcome of future events</a:t>
            </a:r>
            <a:r>
              <a:rPr lang="en" sz="1700">
                <a:solidFill>
                  <a:srgbClr val="202124"/>
                </a:solidFill>
                <a:highlight>
                  <a:srgbClr val="FFFFFF"/>
                </a:highlight>
              </a:rPr>
              <a:t>.</a:t>
            </a:r>
            <a:r>
              <a:rPr lang="en" sz="1700"/>
              <a:t>This is our Linear regression Model Prediction and the r2-score is </a:t>
            </a:r>
            <a:r>
              <a:rPr b="1" lang="en" sz="1700">
                <a:solidFill>
                  <a:schemeClr val="accent2"/>
                </a:solidFill>
                <a:highlight>
                  <a:srgbClr val="FFFFFF"/>
                </a:highlight>
                <a:latin typeface="Courier New"/>
                <a:ea typeface="Courier New"/>
                <a:cs typeface="Courier New"/>
                <a:sym typeface="Courier New"/>
              </a:rPr>
              <a:t>0.5185</a:t>
            </a:r>
            <a:r>
              <a:rPr lang="en" sz="1700">
                <a:solidFill>
                  <a:schemeClr val="accent2"/>
                </a:solidFill>
                <a:highlight>
                  <a:srgbClr val="FFFFFF"/>
                </a:highlight>
                <a:latin typeface="Courier New"/>
                <a:ea typeface="Courier New"/>
                <a:cs typeface="Courier New"/>
                <a:sym typeface="Courier New"/>
              </a:rPr>
              <a:t> </a:t>
            </a:r>
            <a:r>
              <a:rPr lang="en" sz="1700">
                <a:solidFill>
                  <a:schemeClr val="accent2"/>
                </a:solidFill>
                <a:highlight>
                  <a:srgbClr val="FFFFFF"/>
                </a:highlight>
              </a:rPr>
              <a:t>The adjusted r2-score is 0.5145 .so as this is not an ideal score we can do some more modeling on our </a:t>
            </a:r>
            <a:r>
              <a:rPr lang="en" sz="1700">
                <a:solidFill>
                  <a:schemeClr val="accent2"/>
                </a:solidFill>
                <a:highlight>
                  <a:srgbClr val="FFFFFF"/>
                </a:highlight>
              </a:rPr>
              <a:t>variables</a:t>
            </a:r>
            <a:r>
              <a:rPr lang="en" sz="1700">
                <a:solidFill>
                  <a:schemeClr val="accent2"/>
                </a:solidFill>
                <a:highlight>
                  <a:srgbClr val="FFFFFF"/>
                </a:highlight>
              </a:rPr>
              <a:t>.</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6"/>
          <p:cNvSpPr txBox="1"/>
          <p:nvPr>
            <p:ph type="title"/>
          </p:nvPr>
        </p:nvSpPr>
        <p:spPr>
          <a:xfrm>
            <a:off x="58200" y="54725"/>
            <a:ext cx="32130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solidFill>
                  <a:srgbClr val="980000"/>
                </a:solidFill>
                <a:latin typeface="Source Sans Pro Black"/>
                <a:ea typeface="Source Sans Pro Black"/>
                <a:cs typeface="Source Sans Pro Black"/>
                <a:sym typeface="Source Sans Pro Black"/>
              </a:rPr>
              <a:t>Lasso Regression:-</a:t>
            </a:r>
            <a:endParaRPr sz="2500">
              <a:solidFill>
                <a:srgbClr val="980000"/>
              </a:solidFill>
              <a:latin typeface="Source Sans Pro Black"/>
              <a:ea typeface="Source Sans Pro Black"/>
              <a:cs typeface="Source Sans Pro Black"/>
              <a:sym typeface="Source Sans Pro Black"/>
            </a:endParaRPr>
          </a:p>
        </p:txBody>
      </p:sp>
      <p:pic>
        <p:nvPicPr>
          <p:cNvPr id="271" name="Google Shape;271;p46"/>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272" name="Google Shape;272;p46"/>
          <p:cNvPicPr preferRelativeResize="0"/>
          <p:nvPr/>
        </p:nvPicPr>
        <p:blipFill>
          <a:blip r:embed="rId4">
            <a:alphaModFix/>
          </a:blip>
          <a:stretch>
            <a:fillRect/>
          </a:stretch>
        </p:blipFill>
        <p:spPr>
          <a:xfrm>
            <a:off x="115725" y="564675"/>
            <a:ext cx="8462874" cy="2992675"/>
          </a:xfrm>
          <a:prstGeom prst="rect">
            <a:avLst/>
          </a:prstGeom>
          <a:noFill/>
          <a:ln>
            <a:noFill/>
          </a:ln>
        </p:spPr>
      </p:pic>
      <p:sp>
        <p:nvSpPr>
          <p:cNvPr id="273" name="Google Shape;273;p46"/>
          <p:cNvSpPr txBox="1"/>
          <p:nvPr/>
        </p:nvSpPr>
        <p:spPr>
          <a:xfrm>
            <a:off x="394050" y="3557350"/>
            <a:ext cx="8355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02124"/>
                </a:solidFill>
                <a:highlight>
                  <a:srgbClr val="FFFFFF"/>
                </a:highlight>
              </a:rPr>
              <a:t>Lasso regression algorithm is defined as </a:t>
            </a:r>
            <a:r>
              <a:rPr lang="en" sz="1700">
                <a:solidFill>
                  <a:srgbClr val="040C28"/>
                </a:solidFill>
              </a:rPr>
              <a:t>a regularization algorithm that assists in the elimination of irrelevant parameters, thus helping in the concentration of selection and regularizes the models.</a:t>
            </a:r>
            <a:r>
              <a:rPr lang="en" sz="1700"/>
              <a:t>The r2-score of our Lasso model is 0.5185  and adjusted r2-score is 0.5145 .</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0" y="0"/>
            <a:ext cx="32130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solidFill>
                  <a:srgbClr val="980000"/>
                </a:solidFill>
                <a:latin typeface="Source Sans Pro Black"/>
                <a:ea typeface="Source Sans Pro Black"/>
                <a:cs typeface="Source Sans Pro Black"/>
                <a:sym typeface="Source Sans Pro Black"/>
              </a:rPr>
              <a:t>Ridge Regressor:-</a:t>
            </a:r>
            <a:endParaRPr sz="2500">
              <a:solidFill>
                <a:srgbClr val="980000"/>
              </a:solidFill>
              <a:latin typeface="Source Sans Pro Black"/>
              <a:ea typeface="Source Sans Pro Black"/>
              <a:cs typeface="Source Sans Pro Black"/>
              <a:sym typeface="Source Sans Pro Black"/>
            </a:endParaRPr>
          </a:p>
        </p:txBody>
      </p:sp>
      <p:pic>
        <p:nvPicPr>
          <p:cNvPr id="279" name="Google Shape;279;p47"/>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280" name="Google Shape;280;p47"/>
          <p:cNvPicPr preferRelativeResize="0"/>
          <p:nvPr/>
        </p:nvPicPr>
        <p:blipFill>
          <a:blip r:embed="rId4">
            <a:alphaModFix/>
          </a:blip>
          <a:stretch>
            <a:fillRect/>
          </a:stretch>
        </p:blipFill>
        <p:spPr>
          <a:xfrm>
            <a:off x="124875" y="632275"/>
            <a:ext cx="8578251" cy="3345000"/>
          </a:xfrm>
          <a:prstGeom prst="rect">
            <a:avLst/>
          </a:prstGeom>
          <a:noFill/>
          <a:ln>
            <a:noFill/>
          </a:ln>
        </p:spPr>
      </p:pic>
      <p:sp>
        <p:nvSpPr>
          <p:cNvPr id="281" name="Google Shape;281;p47"/>
          <p:cNvSpPr txBox="1"/>
          <p:nvPr/>
        </p:nvSpPr>
        <p:spPr>
          <a:xfrm>
            <a:off x="342300" y="3977275"/>
            <a:ext cx="88017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Model 3 this is a Ridge Regressor and in this </a:t>
            </a:r>
            <a:r>
              <a:rPr lang="en" sz="1700"/>
              <a:t>Regression</a:t>
            </a:r>
            <a:r>
              <a:rPr lang="en" sz="1700"/>
              <a:t> the R2-Score=0.5185 ,Adj r2-score=0.5145  </a:t>
            </a:r>
            <a:r>
              <a:rPr lang="en" sz="1700"/>
              <a:t>these</a:t>
            </a:r>
            <a:r>
              <a:rPr lang="en" sz="1700"/>
              <a:t> scores are almost similar to the </a:t>
            </a:r>
            <a:r>
              <a:rPr lang="en" sz="1700"/>
              <a:t>previous</a:t>
            </a:r>
            <a:r>
              <a:rPr lang="en" sz="1700"/>
              <a:t> algorithm so these scores are not that much impressive</a:t>
            </a:r>
            <a:r>
              <a:rPr lang="en"/>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0" y="0"/>
            <a:ext cx="54753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solidFill>
                  <a:srgbClr val="980000"/>
                </a:solidFill>
                <a:latin typeface="Source Sans Pro Black"/>
                <a:ea typeface="Source Sans Pro Black"/>
                <a:cs typeface="Source Sans Pro Black"/>
                <a:sym typeface="Source Sans Pro Black"/>
              </a:rPr>
              <a:t>Polynomial Regression:-</a:t>
            </a:r>
            <a:endParaRPr sz="2500">
              <a:solidFill>
                <a:srgbClr val="980000"/>
              </a:solidFill>
              <a:latin typeface="Source Sans Pro Black"/>
              <a:ea typeface="Source Sans Pro Black"/>
              <a:cs typeface="Source Sans Pro Black"/>
              <a:sym typeface="Source Sans Pro Black"/>
            </a:endParaRPr>
          </a:p>
        </p:txBody>
      </p:sp>
      <p:pic>
        <p:nvPicPr>
          <p:cNvPr id="287" name="Google Shape;287;p48"/>
          <p:cNvPicPr preferRelativeResize="0"/>
          <p:nvPr/>
        </p:nvPicPr>
        <p:blipFill rotWithShape="1">
          <a:blip r:embed="rId3">
            <a:alphaModFix/>
          </a:blip>
          <a:srcRect b="0" l="0" r="0" t="0"/>
          <a:stretch/>
        </p:blipFill>
        <p:spPr>
          <a:xfrm>
            <a:off x="7707175" y="0"/>
            <a:ext cx="1365750" cy="345550"/>
          </a:xfrm>
          <a:prstGeom prst="rect">
            <a:avLst/>
          </a:prstGeom>
          <a:noFill/>
          <a:ln>
            <a:noFill/>
          </a:ln>
        </p:spPr>
      </p:pic>
      <p:sp>
        <p:nvSpPr>
          <p:cNvPr id="288" name="Google Shape;288;p48"/>
          <p:cNvSpPr txBox="1"/>
          <p:nvPr/>
        </p:nvSpPr>
        <p:spPr>
          <a:xfrm>
            <a:off x="134075" y="4035300"/>
            <a:ext cx="9287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40C28"/>
                </a:solidFill>
              </a:rPr>
              <a:t>Polynomial </a:t>
            </a:r>
            <a:r>
              <a:rPr lang="en" sz="1500">
                <a:solidFill>
                  <a:srgbClr val="040C28"/>
                </a:solidFill>
              </a:rPr>
              <a:t>Regression</a:t>
            </a:r>
            <a:r>
              <a:rPr lang="en" sz="1500">
                <a:solidFill>
                  <a:srgbClr val="040C28"/>
                </a:solidFill>
              </a:rPr>
              <a:t> describes the fitting of a nonlinear relationship between the value of x and the conditional mean of y.so Here R2-score=0.6941,adj R2-score=0.6679 so here in this model the score is increased and this model is better model as </a:t>
            </a:r>
            <a:r>
              <a:rPr lang="en" sz="1500">
                <a:solidFill>
                  <a:srgbClr val="040C28"/>
                </a:solidFill>
              </a:rPr>
              <a:t>compared</a:t>
            </a:r>
            <a:r>
              <a:rPr lang="en" sz="1500">
                <a:solidFill>
                  <a:srgbClr val="040C28"/>
                </a:solidFill>
              </a:rPr>
              <a:t> to previous three models.</a:t>
            </a:r>
            <a:endParaRPr/>
          </a:p>
        </p:txBody>
      </p:sp>
      <p:pic>
        <p:nvPicPr>
          <p:cNvPr id="289" name="Google Shape;289;p48"/>
          <p:cNvPicPr preferRelativeResize="0"/>
          <p:nvPr/>
        </p:nvPicPr>
        <p:blipFill>
          <a:blip r:embed="rId4">
            <a:alphaModFix/>
          </a:blip>
          <a:stretch>
            <a:fillRect/>
          </a:stretch>
        </p:blipFill>
        <p:spPr>
          <a:xfrm>
            <a:off x="134075" y="769800"/>
            <a:ext cx="7522850" cy="3326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9"/>
          <p:cNvSpPr txBox="1"/>
          <p:nvPr>
            <p:ph type="title"/>
          </p:nvPr>
        </p:nvSpPr>
        <p:spPr>
          <a:xfrm>
            <a:off x="0" y="0"/>
            <a:ext cx="4521900" cy="76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500">
                <a:solidFill>
                  <a:srgbClr val="980000"/>
                </a:solidFill>
                <a:highlight>
                  <a:srgbClr val="FFFFFF"/>
                </a:highlight>
                <a:latin typeface="Roboto"/>
                <a:ea typeface="Roboto"/>
                <a:cs typeface="Roboto"/>
                <a:sym typeface="Roboto"/>
              </a:rPr>
              <a:t>Gradient Boosting Regressor:-</a:t>
            </a:r>
            <a:endParaRPr b="1" sz="2500">
              <a:solidFill>
                <a:srgbClr val="980000"/>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2800"/>
              <a:buNone/>
            </a:pPr>
            <a:r>
              <a:t/>
            </a:r>
            <a:endParaRPr sz="4000">
              <a:solidFill>
                <a:srgbClr val="980000"/>
              </a:solidFill>
              <a:latin typeface="Source Sans Pro Black"/>
              <a:ea typeface="Source Sans Pro Black"/>
              <a:cs typeface="Source Sans Pro Black"/>
              <a:sym typeface="Source Sans Pro Black"/>
            </a:endParaRPr>
          </a:p>
        </p:txBody>
      </p:sp>
      <p:pic>
        <p:nvPicPr>
          <p:cNvPr id="295" name="Google Shape;295;p49"/>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296" name="Google Shape;296;p49"/>
          <p:cNvPicPr preferRelativeResize="0"/>
          <p:nvPr/>
        </p:nvPicPr>
        <p:blipFill>
          <a:blip r:embed="rId4">
            <a:alphaModFix/>
          </a:blip>
          <a:stretch>
            <a:fillRect/>
          </a:stretch>
        </p:blipFill>
        <p:spPr>
          <a:xfrm>
            <a:off x="91675" y="564650"/>
            <a:ext cx="8578251" cy="3170574"/>
          </a:xfrm>
          <a:prstGeom prst="rect">
            <a:avLst/>
          </a:prstGeom>
          <a:noFill/>
          <a:ln>
            <a:noFill/>
          </a:ln>
        </p:spPr>
      </p:pic>
      <p:sp>
        <p:nvSpPr>
          <p:cNvPr id="297" name="Google Shape;297;p49"/>
          <p:cNvSpPr txBox="1"/>
          <p:nvPr/>
        </p:nvSpPr>
        <p:spPr>
          <a:xfrm>
            <a:off x="161600" y="3735225"/>
            <a:ext cx="8438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highlight>
                  <a:schemeClr val="lt1"/>
                </a:highlight>
              </a:rPr>
              <a:t>Gradient boosting Regression</a:t>
            </a:r>
            <a:r>
              <a:rPr lang="en" sz="1700">
                <a:solidFill>
                  <a:srgbClr val="4D5156"/>
                </a:solidFill>
                <a:highlight>
                  <a:srgbClr val="FFFFFF"/>
                </a:highlight>
              </a:rPr>
              <a:t> </a:t>
            </a:r>
            <a:r>
              <a:rPr lang="en" sz="1700">
                <a:solidFill>
                  <a:srgbClr val="040C28"/>
                </a:solidFill>
              </a:rPr>
              <a:t>calculates the difference between the current prediction and the known correct target value.This Regression model is the best model among all models defined in this project because its adj r2-score is 0.8863, R2-score is 0.8872.</a:t>
            </a:r>
            <a:endParaRPr sz="1700">
              <a:solidFill>
                <a:srgbClr val="040C28"/>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0" y="0"/>
            <a:ext cx="6355500" cy="76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500">
                <a:solidFill>
                  <a:srgbClr val="980000"/>
                </a:solidFill>
                <a:highlight>
                  <a:srgbClr val="FFFFFF"/>
                </a:highlight>
                <a:latin typeface="Roboto"/>
                <a:ea typeface="Roboto"/>
                <a:cs typeface="Roboto"/>
                <a:sym typeface="Roboto"/>
              </a:rPr>
              <a:t>Adaboost Boost Regression:-</a:t>
            </a:r>
            <a:endParaRPr b="1" sz="2500">
              <a:solidFill>
                <a:srgbClr val="980000"/>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2800"/>
              <a:buNone/>
            </a:pPr>
            <a:r>
              <a:t/>
            </a:r>
            <a:endParaRPr sz="2500">
              <a:solidFill>
                <a:srgbClr val="980000"/>
              </a:solidFill>
              <a:latin typeface="Source Sans Pro Black"/>
              <a:ea typeface="Source Sans Pro Black"/>
              <a:cs typeface="Source Sans Pro Black"/>
              <a:sym typeface="Source Sans Pro Black"/>
            </a:endParaRPr>
          </a:p>
        </p:txBody>
      </p:sp>
      <p:pic>
        <p:nvPicPr>
          <p:cNvPr id="303" name="Google Shape;303;p50"/>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304" name="Google Shape;304;p50"/>
          <p:cNvPicPr preferRelativeResize="0"/>
          <p:nvPr/>
        </p:nvPicPr>
        <p:blipFill>
          <a:blip r:embed="rId4">
            <a:alphaModFix/>
          </a:blip>
          <a:stretch>
            <a:fillRect/>
          </a:stretch>
        </p:blipFill>
        <p:spPr>
          <a:xfrm>
            <a:off x="0" y="601300"/>
            <a:ext cx="8578251" cy="3106425"/>
          </a:xfrm>
          <a:prstGeom prst="rect">
            <a:avLst/>
          </a:prstGeom>
          <a:noFill/>
          <a:ln>
            <a:noFill/>
          </a:ln>
        </p:spPr>
      </p:pic>
      <p:sp>
        <p:nvSpPr>
          <p:cNvPr id="305" name="Google Shape;305;p50"/>
          <p:cNvSpPr txBox="1"/>
          <p:nvPr/>
        </p:nvSpPr>
        <p:spPr>
          <a:xfrm>
            <a:off x="152450" y="3707725"/>
            <a:ext cx="8425800" cy="1231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rgbClr val="202124"/>
                </a:solidFill>
                <a:highlight>
                  <a:srgbClr val="FFFFFF"/>
                </a:highlight>
              </a:rPr>
              <a:t>An AdaBoost regressor is a meta-estimator that begins by fitting a regressor on the original dataset and then fits additional copies of the regressor on the same dataset but where the weights of instances are adjusted according to the error of the current prediction.The scores are</a:t>
            </a:r>
            <a:r>
              <a:rPr lang="en" sz="1700">
                <a:solidFill>
                  <a:schemeClr val="dk1"/>
                </a:solidFill>
                <a:highlight>
                  <a:srgbClr val="FFFFFF"/>
                </a:highlight>
              </a:rPr>
              <a:t>R2 : 0.87</a:t>
            </a:r>
            <a:r>
              <a:rPr lang="en" sz="1700">
                <a:solidFill>
                  <a:schemeClr val="dk1"/>
                </a:solidFill>
                <a:highlight>
                  <a:srgbClr val="FFFFFF"/>
                </a:highlight>
              </a:rPr>
              <a:t>92,</a:t>
            </a:r>
            <a:r>
              <a:rPr lang="en" sz="1700">
                <a:solidFill>
                  <a:schemeClr val="dk1"/>
                </a:solidFill>
                <a:highlight>
                  <a:srgbClr val="FFFFFF"/>
                </a:highlight>
              </a:rPr>
              <a:t>Adjusted R2 :  0.878</a:t>
            </a:r>
            <a:r>
              <a:rPr lang="en" sz="1700">
                <a:solidFill>
                  <a:schemeClr val="dk1"/>
                </a:solidFill>
                <a:highlight>
                  <a:srgbClr val="FFFFFF"/>
                </a:highlight>
              </a:rPr>
              <a:t>2.</a:t>
            </a:r>
            <a:endParaRPr sz="1700">
              <a:solidFill>
                <a:schemeClr val="dk1"/>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0" y="0"/>
            <a:ext cx="4026900" cy="76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b="1" lang="en" sz="1750">
                <a:solidFill>
                  <a:schemeClr val="accent2"/>
                </a:solidFill>
                <a:highlight>
                  <a:srgbClr val="FFFFFF"/>
                </a:highlight>
                <a:latin typeface="Roboto"/>
                <a:ea typeface="Roboto"/>
                <a:cs typeface="Roboto"/>
                <a:sym typeface="Roboto"/>
              </a:rPr>
              <a:t> </a:t>
            </a:r>
            <a:r>
              <a:rPr b="1" lang="en" sz="2500">
                <a:solidFill>
                  <a:srgbClr val="980000"/>
                </a:solidFill>
                <a:highlight>
                  <a:srgbClr val="FFFFFF"/>
                </a:highlight>
                <a:latin typeface="Roboto"/>
                <a:ea typeface="Roboto"/>
                <a:cs typeface="Roboto"/>
                <a:sym typeface="Roboto"/>
              </a:rPr>
              <a:t>XGBoost Regression:-</a:t>
            </a:r>
            <a:endParaRPr b="1" sz="2500">
              <a:solidFill>
                <a:srgbClr val="980000"/>
              </a:solidFill>
              <a:highlight>
                <a:srgbClr val="FFFFFF"/>
              </a:highlight>
              <a:latin typeface="Roboto"/>
              <a:ea typeface="Roboto"/>
              <a:cs typeface="Roboto"/>
              <a:sym typeface="Roboto"/>
            </a:endParaRPr>
          </a:p>
          <a:p>
            <a:pPr indent="0" lvl="0" marL="0" rtl="0" algn="l">
              <a:lnSpc>
                <a:spcPct val="100000"/>
              </a:lnSpc>
              <a:spcBef>
                <a:spcPts val="900"/>
              </a:spcBef>
              <a:spcAft>
                <a:spcPts val="0"/>
              </a:spcAft>
              <a:buSzPts val="2800"/>
              <a:buNone/>
            </a:pPr>
            <a:r>
              <a:t/>
            </a:r>
            <a:endParaRPr sz="2500">
              <a:solidFill>
                <a:srgbClr val="980000"/>
              </a:solidFill>
              <a:latin typeface="Source Sans Pro Black"/>
              <a:ea typeface="Source Sans Pro Black"/>
              <a:cs typeface="Source Sans Pro Black"/>
              <a:sym typeface="Source Sans Pro Black"/>
            </a:endParaRPr>
          </a:p>
        </p:txBody>
      </p:sp>
      <p:pic>
        <p:nvPicPr>
          <p:cNvPr id="311" name="Google Shape;311;p51"/>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312" name="Google Shape;312;p51"/>
          <p:cNvPicPr preferRelativeResize="0"/>
          <p:nvPr/>
        </p:nvPicPr>
        <p:blipFill>
          <a:blip r:embed="rId4">
            <a:alphaModFix/>
          </a:blip>
          <a:stretch>
            <a:fillRect/>
          </a:stretch>
        </p:blipFill>
        <p:spPr>
          <a:xfrm>
            <a:off x="60725" y="537300"/>
            <a:ext cx="8578251" cy="2900337"/>
          </a:xfrm>
          <a:prstGeom prst="rect">
            <a:avLst/>
          </a:prstGeom>
          <a:noFill/>
          <a:ln>
            <a:noFill/>
          </a:ln>
        </p:spPr>
      </p:pic>
      <p:sp>
        <p:nvSpPr>
          <p:cNvPr id="313" name="Google Shape;313;p51"/>
          <p:cNvSpPr txBox="1"/>
          <p:nvPr/>
        </p:nvSpPr>
        <p:spPr>
          <a:xfrm>
            <a:off x="194350" y="3437625"/>
            <a:ext cx="79581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The next </a:t>
            </a:r>
            <a:r>
              <a:rPr lang="en" sz="1700"/>
              <a:t>algorithm</a:t>
            </a:r>
            <a:r>
              <a:rPr lang="en" sz="1700"/>
              <a:t> is xgboost. </a:t>
            </a:r>
            <a:r>
              <a:rPr b="1" lang="en" sz="1700">
                <a:solidFill>
                  <a:srgbClr val="404040"/>
                </a:solidFill>
                <a:highlight>
                  <a:srgbClr val="FCFCFC"/>
                </a:highlight>
              </a:rPr>
              <a:t>XGBoost</a:t>
            </a:r>
            <a:r>
              <a:rPr lang="en" sz="1700">
                <a:solidFill>
                  <a:srgbClr val="404040"/>
                </a:solidFill>
                <a:highlight>
                  <a:srgbClr val="FCFCFC"/>
                </a:highlight>
              </a:rPr>
              <a:t> is an optimized distributed gradient boosting library designed to be highly </a:t>
            </a:r>
            <a:r>
              <a:rPr b="1" lang="en" sz="1700">
                <a:solidFill>
                  <a:srgbClr val="404040"/>
                </a:solidFill>
                <a:highlight>
                  <a:srgbClr val="FCFCFC"/>
                </a:highlight>
              </a:rPr>
              <a:t>efficient</a:t>
            </a:r>
            <a:r>
              <a:rPr lang="en" sz="1700">
                <a:solidFill>
                  <a:srgbClr val="404040"/>
                </a:solidFill>
                <a:highlight>
                  <a:srgbClr val="FCFCFC"/>
                </a:highlight>
              </a:rPr>
              <a:t>, </a:t>
            </a:r>
            <a:r>
              <a:rPr b="1" lang="en" sz="1700">
                <a:solidFill>
                  <a:srgbClr val="404040"/>
                </a:solidFill>
                <a:highlight>
                  <a:srgbClr val="FCFCFC"/>
                </a:highlight>
              </a:rPr>
              <a:t>flexible</a:t>
            </a:r>
            <a:r>
              <a:rPr lang="en" sz="1700">
                <a:solidFill>
                  <a:srgbClr val="404040"/>
                </a:solidFill>
                <a:highlight>
                  <a:srgbClr val="FCFCFC"/>
                </a:highlight>
              </a:rPr>
              <a:t> and </a:t>
            </a:r>
            <a:r>
              <a:rPr b="1" lang="en" sz="1700">
                <a:solidFill>
                  <a:srgbClr val="404040"/>
                </a:solidFill>
                <a:highlight>
                  <a:srgbClr val="FCFCFC"/>
                </a:highlight>
              </a:rPr>
              <a:t>portable</a:t>
            </a:r>
            <a:r>
              <a:rPr lang="en" sz="1700">
                <a:solidFill>
                  <a:srgbClr val="404040"/>
                </a:solidFill>
                <a:highlight>
                  <a:srgbClr val="FCFCFC"/>
                </a:highlight>
              </a:rPr>
              <a:t>. It implements machine learning algorithms under the Gradient Boosting framework.</a:t>
            </a:r>
            <a:endParaRPr sz="1700">
              <a:solidFill>
                <a:srgbClr val="404040"/>
              </a:solidFill>
              <a:highlight>
                <a:srgbClr val="FCFCFC"/>
              </a:highlight>
            </a:endParaRPr>
          </a:p>
          <a:p>
            <a:pPr indent="0" lvl="0" marL="0" rtl="0" algn="l">
              <a:spcBef>
                <a:spcPts val="0"/>
              </a:spcBef>
              <a:spcAft>
                <a:spcPts val="0"/>
              </a:spcAft>
              <a:buNone/>
            </a:pPr>
            <a:r>
              <a:rPr lang="en" sz="1700">
                <a:solidFill>
                  <a:schemeClr val="dk1"/>
                </a:solidFill>
                <a:highlight>
                  <a:srgbClr val="FFFFFF"/>
                </a:highlight>
              </a:rPr>
              <a:t>R2 : 0.852</a:t>
            </a:r>
            <a:endParaRPr sz="1700">
              <a:solidFill>
                <a:schemeClr val="dk1"/>
              </a:solidFill>
              <a:highlight>
                <a:srgbClr val="FFFFFF"/>
              </a:highlight>
            </a:endParaRPr>
          </a:p>
          <a:p>
            <a:pPr indent="0" lvl="0" marL="0" rtl="0" algn="l">
              <a:spcBef>
                <a:spcPts val="0"/>
              </a:spcBef>
              <a:spcAft>
                <a:spcPts val="0"/>
              </a:spcAft>
              <a:buNone/>
            </a:pPr>
            <a:r>
              <a:rPr lang="en" sz="1700">
                <a:solidFill>
                  <a:schemeClr val="dk1"/>
                </a:solidFill>
                <a:highlight>
                  <a:srgbClr val="FFFFFF"/>
                </a:highlight>
              </a:rPr>
              <a:t>Adjusted R2 :  0.</a:t>
            </a:r>
            <a:r>
              <a:rPr lang="en" sz="1700">
                <a:solidFill>
                  <a:schemeClr val="dk1"/>
                </a:solidFill>
                <a:highlight>
                  <a:srgbClr val="FFFFFF"/>
                </a:highlight>
              </a:rPr>
              <a:t>8511</a:t>
            </a:r>
            <a:endParaRPr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0" y="0"/>
            <a:ext cx="50994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solidFill>
                  <a:srgbClr val="980000"/>
                </a:solidFill>
                <a:latin typeface="Source Sans Pro Black"/>
                <a:ea typeface="Source Sans Pro Black"/>
                <a:cs typeface="Source Sans Pro Black"/>
                <a:sym typeface="Source Sans Pro Black"/>
              </a:rPr>
              <a:t>RandomForest Regression:-</a:t>
            </a:r>
            <a:endParaRPr sz="2500">
              <a:solidFill>
                <a:srgbClr val="980000"/>
              </a:solidFill>
              <a:latin typeface="Source Sans Pro Black"/>
              <a:ea typeface="Source Sans Pro Black"/>
              <a:cs typeface="Source Sans Pro Black"/>
              <a:sym typeface="Source Sans Pro Black"/>
            </a:endParaRPr>
          </a:p>
        </p:txBody>
      </p:sp>
      <p:pic>
        <p:nvPicPr>
          <p:cNvPr id="319" name="Google Shape;319;p52"/>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320" name="Google Shape;320;p52"/>
          <p:cNvPicPr preferRelativeResize="0"/>
          <p:nvPr/>
        </p:nvPicPr>
        <p:blipFill>
          <a:blip r:embed="rId4">
            <a:alphaModFix/>
          </a:blip>
          <a:stretch>
            <a:fillRect/>
          </a:stretch>
        </p:blipFill>
        <p:spPr>
          <a:xfrm>
            <a:off x="121025" y="617950"/>
            <a:ext cx="8526650" cy="3089775"/>
          </a:xfrm>
          <a:prstGeom prst="rect">
            <a:avLst/>
          </a:prstGeom>
          <a:noFill/>
          <a:ln>
            <a:noFill/>
          </a:ln>
        </p:spPr>
      </p:pic>
      <p:sp>
        <p:nvSpPr>
          <p:cNvPr id="321" name="Google Shape;321;p52"/>
          <p:cNvSpPr txBox="1"/>
          <p:nvPr/>
        </p:nvSpPr>
        <p:spPr>
          <a:xfrm>
            <a:off x="231050" y="3854400"/>
            <a:ext cx="7884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02124"/>
                </a:solidFill>
                <a:highlight>
                  <a:srgbClr val="FFFFFF"/>
                </a:highlight>
              </a:rPr>
              <a:t> </a:t>
            </a:r>
            <a:r>
              <a:rPr lang="en" sz="1700">
                <a:solidFill>
                  <a:srgbClr val="040C28"/>
                </a:solidFill>
              </a:rPr>
              <a:t>A meta estimator that fits a number of classifying decision trees on various sub-samples of the dataset and uses averaging to improve the predictive accuracy and control over-fitting is called as RandomForest Regression</a:t>
            </a:r>
            <a:r>
              <a:rPr lang="en" sz="1700">
                <a:solidFill>
                  <a:srgbClr val="202124"/>
                </a:solidFill>
                <a:highlight>
                  <a:srgbClr val="FFFFFF"/>
                </a:highlight>
              </a:rPr>
              <a:t>.Here </a:t>
            </a:r>
            <a:endParaRPr sz="1700">
              <a:solidFill>
                <a:schemeClr val="accent2"/>
              </a:solidFill>
              <a:highlight>
                <a:srgbClr val="FFFFFF"/>
              </a:highlight>
            </a:endParaRPr>
          </a:p>
          <a:p>
            <a:pPr indent="0" lvl="0" marL="0" rtl="0" algn="l">
              <a:spcBef>
                <a:spcPts val="0"/>
              </a:spcBef>
              <a:spcAft>
                <a:spcPts val="0"/>
              </a:spcAft>
              <a:buNone/>
            </a:pPr>
            <a:r>
              <a:rPr lang="en" sz="1700">
                <a:solidFill>
                  <a:schemeClr val="accent2"/>
                </a:solidFill>
                <a:highlight>
                  <a:srgbClr val="FFFFFF"/>
                </a:highlight>
              </a:rPr>
              <a:t>R2 : 0.852,Adjusted R2 :  0.851.</a:t>
            </a:r>
            <a:endParaRPr sz="1700">
              <a:solidFill>
                <a:srgbClr val="202124"/>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0" y="0"/>
            <a:ext cx="3213000" cy="76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500">
                <a:solidFill>
                  <a:srgbClr val="980000"/>
                </a:solidFill>
                <a:highlight>
                  <a:srgbClr val="FFFFFF"/>
                </a:highlight>
              </a:rPr>
              <a:t>Conclusion:-</a:t>
            </a:r>
            <a:endParaRPr b="1" sz="2500">
              <a:solidFill>
                <a:srgbClr val="980000"/>
              </a:solidFill>
              <a:highlight>
                <a:srgbClr val="FFFFFF"/>
              </a:highlight>
            </a:endParaRPr>
          </a:p>
          <a:p>
            <a:pPr indent="0" lvl="0" marL="0" rtl="0" algn="l">
              <a:lnSpc>
                <a:spcPct val="100000"/>
              </a:lnSpc>
              <a:spcBef>
                <a:spcPts val="1200"/>
              </a:spcBef>
              <a:spcAft>
                <a:spcPts val="0"/>
              </a:spcAft>
              <a:buSzPts val="2800"/>
              <a:buNone/>
            </a:pPr>
            <a:r>
              <a:t/>
            </a:r>
            <a:endParaRPr sz="4000">
              <a:solidFill>
                <a:srgbClr val="980000"/>
              </a:solidFill>
              <a:latin typeface="Source Sans Pro Black"/>
              <a:ea typeface="Source Sans Pro Black"/>
              <a:cs typeface="Source Sans Pro Black"/>
              <a:sym typeface="Source Sans Pro Black"/>
            </a:endParaRPr>
          </a:p>
        </p:txBody>
      </p:sp>
      <p:pic>
        <p:nvPicPr>
          <p:cNvPr id="327" name="Google Shape;327;p53"/>
          <p:cNvPicPr preferRelativeResize="0"/>
          <p:nvPr/>
        </p:nvPicPr>
        <p:blipFill rotWithShape="1">
          <a:blip r:embed="rId3">
            <a:alphaModFix/>
          </a:blip>
          <a:srcRect b="0" l="0" r="0" t="0"/>
          <a:stretch/>
        </p:blipFill>
        <p:spPr>
          <a:xfrm>
            <a:off x="7707175" y="0"/>
            <a:ext cx="1365750" cy="345550"/>
          </a:xfrm>
          <a:prstGeom prst="rect">
            <a:avLst/>
          </a:prstGeom>
          <a:noFill/>
          <a:ln>
            <a:noFill/>
          </a:ln>
        </p:spPr>
      </p:pic>
      <p:sp>
        <p:nvSpPr>
          <p:cNvPr id="328" name="Google Shape;328;p53"/>
          <p:cNvSpPr txBox="1"/>
          <p:nvPr/>
        </p:nvSpPr>
        <p:spPr>
          <a:xfrm>
            <a:off x="414425" y="746300"/>
            <a:ext cx="8031600" cy="376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a:p>
            <a:pPr indent="-336550" lvl="0" marL="533400" marR="38100" rtl="0" algn="just">
              <a:lnSpc>
                <a:spcPct val="115000"/>
              </a:lnSpc>
              <a:spcBef>
                <a:spcPts val="600"/>
              </a:spcBef>
              <a:spcAft>
                <a:spcPts val="0"/>
              </a:spcAft>
              <a:buClr>
                <a:schemeClr val="accent2"/>
              </a:buClr>
              <a:buSzPts val="1700"/>
              <a:buFont typeface="Roboto"/>
              <a:buChar char="●"/>
            </a:pPr>
            <a:r>
              <a:rPr lang="en" sz="1700">
                <a:solidFill>
                  <a:schemeClr val="accent2"/>
                </a:solidFill>
                <a:latin typeface="Roboto"/>
                <a:ea typeface="Roboto"/>
                <a:cs typeface="Roboto"/>
                <a:sym typeface="Roboto"/>
              </a:rPr>
              <a:t>As no Functioning Day has 0 Rented Bike count so we removed no </a:t>
            </a:r>
            <a:r>
              <a:rPr lang="en" sz="1700">
                <a:solidFill>
                  <a:schemeClr val="accent2"/>
                </a:solidFill>
                <a:latin typeface="Roboto"/>
                <a:ea typeface="Roboto"/>
                <a:cs typeface="Roboto"/>
                <a:sym typeface="Roboto"/>
              </a:rPr>
              <a:t>Functioning</a:t>
            </a:r>
            <a:r>
              <a:rPr lang="en" sz="1700">
                <a:solidFill>
                  <a:schemeClr val="accent2"/>
                </a:solidFill>
                <a:latin typeface="Roboto"/>
                <a:ea typeface="Roboto"/>
                <a:cs typeface="Roboto"/>
                <a:sym typeface="Roboto"/>
              </a:rPr>
              <a:t> day count and after that all are functioning days so there is no use of functioning days so we </a:t>
            </a:r>
            <a:r>
              <a:rPr lang="en" sz="1700">
                <a:solidFill>
                  <a:schemeClr val="accent2"/>
                </a:solidFill>
                <a:latin typeface="Roboto"/>
                <a:ea typeface="Roboto"/>
                <a:cs typeface="Roboto"/>
                <a:sym typeface="Roboto"/>
              </a:rPr>
              <a:t>dropped</a:t>
            </a:r>
            <a:r>
              <a:rPr lang="en" sz="1700">
                <a:solidFill>
                  <a:schemeClr val="accent2"/>
                </a:solidFill>
                <a:latin typeface="Roboto"/>
                <a:ea typeface="Roboto"/>
                <a:cs typeface="Roboto"/>
                <a:sym typeface="Roboto"/>
              </a:rPr>
              <a:t> the column</a:t>
            </a:r>
            <a:endParaRPr sz="1700">
              <a:solidFill>
                <a:schemeClr val="accent2"/>
              </a:solidFill>
              <a:latin typeface="Roboto"/>
              <a:ea typeface="Roboto"/>
              <a:cs typeface="Roboto"/>
              <a:sym typeface="Roboto"/>
            </a:endParaRPr>
          </a:p>
          <a:p>
            <a:pPr indent="-336550" lvl="0" marL="533400" marR="38100" rtl="0" algn="just">
              <a:lnSpc>
                <a:spcPct val="115000"/>
              </a:lnSpc>
              <a:spcBef>
                <a:spcPts val="0"/>
              </a:spcBef>
              <a:spcAft>
                <a:spcPts val="0"/>
              </a:spcAft>
              <a:buClr>
                <a:schemeClr val="accent2"/>
              </a:buClr>
              <a:buSzPts val="1700"/>
              <a:buFont typeface="Roboto"/>
              <a:buChar char="●"/>
            </a:pPr>
            <a:r>
              <a:rPr lang="en" sz="1700">
                <a:solidFill>
                  <a:schemeClr val="accent2"/>
                </a:solidFill>
                <a:latin typeface="Roboto"/>
                <a:ea typeface="Roboto"/>
                <a:cs typeface="Roboto"/>
                <a:sym typeface="Roboto"/>
              </a:rPr>
              <a:t>Here we done one </a:t>
            </a:r>
            <a:r>
              <a:rPr lang="en" sz="1700">
                <a:solidFill>
                  <a:schemeClr val="accent2"/>
                </a:solidFill>
                <a:latin typeface="Roboto"/>
                <a:ea typeface="Roboto"/>
                <a:cs typeface="Roboto"/>
                <a:sym typeface="Roboto"/>
              </a:rPr>
              <a:t>Hot Encoding</a:t>
            </a:r>
            <a:r>
              <a:rPr lang="en" sz="1700">
                <a:solidFill>
                  <a:schemeClr val="accent2"/>
                </a:solidFill>
                <a:latin typeface="Roboto"/>
                <a:ea typeface="Roboto"/>
                <a:cs typeface="Roboto"/>
                <a:sym typeface="Roboto"/>
              </a:rPr>
              <a:t> it is easy and time saving task.</a:t>
            </a:r>
            <a:endParaRPr sz="1700">
              <a:solidFill>
                <a:schemeClr val="accent2"/>
              </a:solidFill>
              <a:latin typeface="Roboto"/>
              <a:ea typeface="Roboto"/>
              <a:cs typeface="Roboto"/>
              <a:sym typeface="Roboto"/>
            </a:endParaRPr>
          </a:p>
          <a:p>
            <a:pPr indent="-336550" lvl="0" marL="533400" marR="38100" rtl="0" algn="just">
              <a:lnSpc>
                <a:spcPct val="115000"/>
              </a:lnSpc>
              <a:spcBef>
                <a:spcPts val="0"/>
              </a:spcBef>
              <a:spcAft>
                <a:spcPts val="0"/>
              </a:spcAft>
              <a:buClr>
                <a:schemeClr val="accent2"/>
              </a:buClr>
              <a:buSzPts val="1700"/>
              <a:buFont typeface="Roboto"/>
              <a:buChar char="●"/>
            </a:pPr>
            <a:r>
              <a:rPr lang="en" sz="1700">
                <a:solidFill>
                  <a:schemeClr val="accent2"/>
                </a:solidFill>
                <a:latin typeface="Roboto"/>
                <a:ea typeface="Roboto"/>
                <a:cs typeface="Roboto"/>
                <a:sym typeface="Roboto"/>
              </a:rPr>
              <a:t>To avoid Multicollinearity with Temperature we dropped Dew point Temperature</a:t>
            </a:r>
            <a:endParaRPr sz="1700">
              <a:solidFill>
                <a:schemeClr val="accent2"/>
              </a:solidFill>
              <a:latin typeface="Roboto"/>
              <a:ea typeface="Roboto"/>
              <a:cs typeface="Roboto"/>
              <a:sym typeface="Roboto"/>
            </a:endParaRPr>
          </a:p>
          <a:p>
            <a:pPr indent="-336550" lvl="0" marL="533400" marR="38100" rtl="0" algn="just">
              <a:lnSpc>
                <a:spcPct val="115000"/>
              </a:lnSpc>
              <a:spcBef>
                <a:spcPts val="0"/>
              </a:spcBef>
              <a:spcAft>
                <a:spcPts val="0"/>
              </a:spcAft>
              <a:buClr>
                <a:schemeClr val="accent2"/>
              </a:buClr>
              <a:buSzPts val="1700"/>
              <a:buFont typeface="Roboto"/>
              <a:buChar char="●"/>
            </a:pPr>
            <a:r>
              <a:rPr lang="en" sz="1700">
                <a:solidFill>
                  <a:schemeClr val="accent2"/>
                </a:solidFill>
                <a:latin typeface="Roboto"/>
                <a:ea typeface="Roboto"/>
                <a:cs typeface="Roboto"/>
                <a:sym typeface="Roboto"/>
              </a:rPr>
              <a:t>During Holiday the demand of bike is decrease as well as during weekend demand of bike is very less.</a:t>
            </a:r>
            <a:endParaRPr sz="1700">
              <a:solidFill>
                <a:schemeClr val="accent2"/>
              </a:solidFill>
              <a:latin typeface="Roboto"/>
              <a:ea typeface="Roboto"/>
              <a:cs typeface="Roboto"/>
              <a:sym typeface="Roboto"/>
            </a:endParaRPr>
          </a:p>
          <a:p>
            <a:pPr indent="-336550" lvl="0" marL="533400" marR="38100" rtl="0" algn="just">
              <a:lnSpc>
                <a:spcPct val="115000"/>
              </a:lnSpc>
              <a:spcBef>
                <a:spcPts val="0"/>
              </a:spcBef>
              <a:spcAft>
                <a:spcPts val="0"/>
              </a:spcAft>
              <a:buClr>
                <a:schemeClr val="accent2"/>
              </a:buClr>
              <a:buSzPts val="1700"/>
              <a:buFont typeface="Roboto"/>
              <a:buChar char="●"/>
            </a:pPr>
            <a:r>
              <a:rPr lang="en" sz="1700">
                <a:solidFill>
                  <a:schemeClr val="accent2"/>
                </a:solidFill>
                <a:latin typeface="Roboto"/>
                <a:ea typeface="Roboto"/>
                <a:cs typeface="Roboto"/>
                <a:sym typeface="Roboto"/>
              </a:rPr>
              <a:t>In winter as </a:t>
            </a:r>
            <a:r>
              <a:rPr lang="en" sz="1700">
                <a:solidFill>
                  <a:schemeClr val="accent2"/>
                </a:solidFill>
                <a:latin typeface="Roboto"/>
                <a:ea typeface="Roboto"/>
                <a:cs typeface="Roboto"/>
                <a:sym typeface="Roboto"/>
              </a:rPr>
              <a:t>compared</a:t>
            </a:r>
            <a:r>
              <a:rPr lang="en" sz="1700">
                <a:solidFill>
                  <a:schemeClr val="accent2"/>
                </a:solidFill>
                <a:latin typeface="Roboto"/>
                <a:ea typeface="Roboto"/>
                <a:cs typeface="Roboto"/>
                <a:sym typeface="Roboto"/>
              </a:rPr>
              <a:t> to other seasons the Rented Bike count is significantly low</a:t>
            </a:r>
            <a:endParaRPr sz="1700">
              <a:solidFill>
                <a:schemeClr val="accent2"/>
              </a:solidFill>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186550" y="238100"/>
            <a:ext cx="3858600" cy="76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550">
                <a:solidFill>
                  <a:srgbClr val="980000"/>
                </a:solidFill>
                <a:highlight>
                  <a:srgbClr val="FFFFFF"/>
                </a:highlight>
                <a:latin typeface="Roboto"/>
                <a:ea typeface="Roboto"/>
                <a:cs typeface="Roboto"/>
                <a:sym typeface="Roboto"/>
              </a:rPr>
              <a:t>Problem Statement:-</a:t>
            </a:r>
            <a:endParaRPr b="1" sz="2550">
              <a:solidFill>
                <a:srgbClr val="980000"/>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2800"/>
              <a:buNone/>
            </a:pPr>
            <a:r>
              <a:t/>
            </a:r>
            <a:endParaRPr sz="2500">
              <a:solidFill>
                <a:srgbClr val="980000"/>
              </a:solidFill>
              <a:latin typeface="Source Sans Pro Black"/>
              <a:ea typeface="Source Sans Pro Black"/>
              <a:cs typeface="Source Sans Pro Black"/>
              <a:sym typeface="Source Sans Pro Black"/>
            </a:endParaRPr>
          </a:p>
        </p:txBody>
      </p:sp>
      <p:pic>
        <p:nvPicPr>
          <p:cNvPr id="116" name="Google Shape;116;p27"/>
          <p:cNvPicPr preferRelativeResize="0"/>
          <p:nvPr/>
        </p:nvPicPr>
        <p:blipFill rotWithShape="1">
          <a:blip r:embed="rId3">
            <a:alphaModFix/>
          </a:blip>
          <a:srcRect b="0" l="0" r="0" t="0"/>
          <a:stretch/>
        </p:blipFill>
        <p:spPr>
          <a:xfrm>
            <a:off x="7707175" y="0"/>
            <a:ext cx="1365750" cy="345550"/>
          </a:xfrm>
          <a:prstGeom prst="rect">
            <a:avLst/>
          </a:prstGeom>
          <a:noFill/>
          <a:ln>
            <a:noFill/>
          </a:ln>
        </p:spPr>
      </p:pic>
      <p:sp>
        <p:nvSpPr>
          <p:cNvPr id="117" name="Google Shape;117;p27"/>
          <p:cNvSpPr txBox="1"/>
          <p:nvPr/>
        </p:nvSpPr>
        <p:spPr>
          <a:xfrm>
            <a:off x="313575" y="1113025"/>
            <a:ext cx="8664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2"/>
                </a:solidFill>
                <a:highlight>
                  <a:srgbClr val="FFFFFF"/>
                </a:highlight>
                <a:latin typeface="Roboto"/>
                <a:ea typeface="Roboto"/>
                <a:cs typeface="Roboto"/>
                <a:sym typeface="Roboto"/>
              </a:rPr>
              <a:t>The dataset contains weather information (Temperature, Humidity, Windspeed, Visibility, Dewpoint, Solar radiation, Snowfall, Rainfall), the number of bikes rented per hour and date information Now a Days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149900" y="210575"/>
            <a:ext cx="7663500" cy="769800"/>
          </a:xfrm>
          <a:prstGeom prst="rect">
            <a:avLst/>
          </a:prstGeom>
          <a:noFill/>
          <a:ln>
            <a:noFill/>
          </a:ln>
        </p:spPr>
        <p:txBody>
          <a:bodyPr anchorCtr="0" anchor="t" bIns="91425" lIns="91425" spcFirstLastPara="1" rIns="91425" wrap="square" tIns="91425">
            <a:noAutofit/>
          </a:bodyPr>
          <a:lstStyle/>
          <a:p>
            <a:pPr indent="0" lvl="0" marL="76200" marR="38100" rtl="0" algn="just">
              <a:lnSpc>
                <a:spcPct val="160000"/>
              </a:lnSpc>
              <a:spcBef>
                <a:spcPts val="600"/>
              </a:spcBef>
              <a:spcAft>
                <a:spcPts val="0"/>
              </a:spcAft>
              <a:buClr>
                <a:schemeClr val="dk1"/>
              </a:buClr>
              <a:buSzPts val="1100"/>
              <a:buFont typeface="Arial"/>
              <a:buNone/>
            </a:pPr>
            <a:r>
              <a:rPr b="1" lang="en" sz="2000">
                <a:solidFill>
                  <a:schemeClr val="accent2"/>
                </a:solidFill>
                <a:latin typeface="Roboto"/>
                <a:ea typeface="Roboto"/>
                <a:cs typeface="Roboto"/>
                <a:sym typeface="Roboto"/>
              </a:rPr>
              <a:t>conclusions based on model:-</a:t>
            </a:r>
            <a:endParaRPr b="1" sz="2000">
              <a:solidFill>
                <a:schemeClr val="accent2"/>
              </a:solidFill>
              <a:latin typeface="Roboto"/>
              <a:ea typeface="Roboto"/>
              <a:cs typeface="Roboto"/>
              <a:sym typeface="Roboto"/>
            </a:endParaRPr>
          </a:p>
          <a:p>
            <a:pPr indent="-336550" lvl="0" marL="533400" marR="38100" rtl="0" algn="just">
              <a:lnSpc>
                <a:spcPct val="115000"/>
              </a:lnSpc>
              <a:spcBef>
                <a:spcPts val="600"/>
              </a:spcBef>
              <a:spcAft>
                <a:spcPts val="0"/>
              </a:spcAft>
              <a:buClr>
                <a:schemeClr val="accent2"/>
              </a:buClr>
              <a:buSzPts val="1700"/>
              <a:buFont typeface="Roboto"/>
              <a:buChar char="●"/>
            </a:pPr>
            <a:r>
              <a:rPr lang="en" sz="1700">
                <a:solidFill>
                  <a:schemeClr val="accent2"/>
                </a:solidFill>
                <a:latin typeface="Roboto"/>
                <a:ea typeface="Roboto"/>
                <a:cs typeface="Roboto"/>
                <a:sym typeface="Roboto"/>
              </a:rPr>
              <a:t>Gradient_boosting is the most suitable model as its R2-score is 0.8863 and </a:t>
            </a:r>
            <a:r>
              <a:rPr lang="en" sz="1700">
                <a:solidFill>
                  <a:srgbClr val="040C28"/>
                </a:solidFill>
              </a:rPr>
              <a:t> its </a:t>
            </a:r>
            <a:r>
              <a:rPr lang="en" sz="1700">
                <a:solidFill>
                  <a:schemeClr val="accent2"/>
                </a:solidFill>
                <a:latin typeface="Roboto"/>
                <a:ea typeface="Roboto"/>
                <a:cs typeface="Roboto"/>
                <a:sym typeface="Roboto"/>
              </a:rPr>
              <a:t>adjusted-R2 is  score </a:t>
            </a:r>
            <a:r>
              <a:rPr lang="en" sz="1700">
                <a:solidFill>
                  <a:srgbClr val="040C28"/>
                </a:solidFill>
              </a:rPr>
              <a:t>0.8872</a:t>
            </a:r>
            <a:r>
              <a:rPr lang="en" sz="1700">
                <a:solidFill>
                  <a:schemeClr val="accent2"/>
                </a:solidFill>
                <a:latin typeface="Roboto"/>
                <a:ea typeface="Roboto"/>
                <a:cs typeface="Roboto"/>
                <a:sym typeface="Roboto"/>
              </a:rPr>
              <a:t>.</a:t>
            </a:r>
            <a:endParaRPr sz="1700">
              <a:solidFill>
                <a:schemeClr val="accent2"/>
              </a:solidFill>
              <a:latin typeface="Roboto"/>
              <a:ea typeface="Roboto"/>
              <a:cs typeface="Roboto"/>
              <a:sym typeface="Roboto"/>
            </a:endParaRPr>
          </a:p>
          <a:p>
            <a:pPr indent="-336550" lvl="0" marL="533400" marR="38100" rtl="0" algn="just">
              <a:lnSpc>
                <a:spcPct val="115000"/>
              </a:lnSpc>
              <a:spcBef>
                <a:spcPts val="0"/>
              </a:spcBef>
              <a:spcAft>
                <a:spcPts val="0"/>
              </a:spcAft>
              <a:buClr>
                <a:schemeClr val="accent2"/>
              </a:buClr>
              <a:buSzPts val="1700"/>
              <a:buFont typeface="Roboto"/>
              <a:buChar char="●"/>
            </a:pPr>
            <a:r>
              <a:rPr lang="en" sz="1700">
                <a:solidFill>
                  <a:schemeClr val="accent2"/>
                </a:solidFill>
                <a:latin typeface="Roboto"/>
                <a:ea typeface="Roboto"/>
                <a:cs typeface="Roboto"/>
                <a:sym typeface="Roboto"/>
              </a:rPr>
              <a:t>Here Linear Regression and Polynomial Regression not performed well as there is no linear relationship between dependent and independent variables.</a:t>
            </a:r>
            <a:endParaRPr sz="1700">
              <a:solidFill>
                <a:schemeClr val="accent2"/>
              </a:solidFill>
              <a:latin typeface="Roboto"/>
              <a:ea typeface="Roboto"/>
              <a:cs typeface="Roboto"/>
              <a:sym typeface="Roboto"/>
            </a:endParaRPr>
          </a:p>
          <a:p>
            <a:pPr indent="0" lvl="0" marL="0" rtl="0" algn="l">
              <a:lnSpc>
                <a:spcPct val="100000"/>
              </a:lnSpc>
              <a:spcBef>
                <a:spcPts val="500"/>
              </a:spcBef>
              <a:spcAft>
                <a:spcPts val="0"/>
              </a:spcAft>
              <a:buSzPts val="2800"/>
              <a:buNone/>
            </a:pPr>
            <a:r>
              <a:t/>
            </a:r>
            <a:endParaRPr sz="2500">
              <a:solidFill>
                <a:srgbClr val="980000"/>
              </a:solidFill>
              <a:latin typeface="Source Sans Pro"/>
              <a:ea typeface="Source Sans Pro"/>
              <a:cs typeface="Source Sans Pro"/>
              <a:sym typeface="Source Sans Pro"/>
            </a:endParaRPr>
          </a:p>
        </p:txBody>
      </p:sp>
      <p:pic>
        <p:nvPicPr>
          <p:cNvPr id="334" name="Google Shape;334;p54"/>
          <p:cNvPicPr preferRelativeResize="0"/>
          <p:nvPr/>
        </p:nvPicPr>
        <p:blipFill rotWithShape="1">
          <a:blip r:embed="rId3">
            <a:alphaModFix/>
          </a:blip>
          <a:srcRect b="0" l="0" r="0" t="0"/>
          <a:stretch/>
        </p:blipFill>
        <p:spPr>
          <a:xfrm>
            <a:off x="7707175" y="0"/>
            <a:ext cx="1365750" cy="345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3138800" y="2035100"/>
            <a:ext cx="32130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000">
                <a:solidFill>
                  <a:srgbClr val="980000"/>
                </a:solidFill>
                <a:latin typeface="Source Sans Pro Black"/>
                <a:ea typeface="Source Sans Pro Black"/>
                <a:cs typeface="Source Sans Pro Black"/>
                <a:sym typeface="Source Sans Pro Black"/>
              </a:rPr>
              <a:t>Thank You…</a:t>
            </a:r>
            <a:endParaRPr sz="4000">
              <a:solidFill>
                <a:srgbClr val="980000"/>
              </a:solidFill>
              <a:latin typeface="Source Sans Pro Black"/>
              <a:ea typeface="Source Sans Pro Black"/>
              <a:cs typeface="Source Sans Pro Black"/>
              <a:sym typeface="Source Sans Pro Black"/>
            </a:endParaRPr>
          </a:p>
        </p:txBody>
      </p:sp>
      <p:pic>
        <p:nvPicPr>
          <p:cNvPr id="340" name="Google Shape;340;p55"/>
          <p:cNvPicPr preferRelativeResize="0"/>
          <p:nvPr/>
        </p:nvPicPr>
        <p:blipFill rotWithShape="1">
          <a:blip r:embed="rId3">
            <a:alphaModFix/>
          </a:blip>
          <a:srcRect b="0" l="0" r="0" t="0"/>
          <a:stretch/>
        </p:blipFill>
        <p:spPr>
          <a:xfrm>
            <a:off x="7707175" y="0"/>
            <a:ext cx="1365750" cy="345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type="title"/>
          </p:nvPr>
        </p:nvSpPr>
        <p:spPr>
          <a:xfrm>
            <a:off x="0" y="128050"/>
            <a:ext cx="51819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111"/>
              <a:buFont typeface="Arial"/>
              <a:buNone/>
            </a:pPr>
            <a:r>
              <a:rPr b="1" lang="en" sz="2500">
                <a:solidFill>
                  <a:srgbClr val="980000"/>
                </a:solidFill>
                <a:latin typeface="Source Sans Pro"/>
                <a:ea typeface="Source Sans Pro"/>
                <a:cs typeface="Source Sans Pro"/>
                <a:sym typeface="Source Sans Pro"/>
              </a:rPr>
              <a:t>VARIABLES DESCRIPTION:-</a:t>
            </a:r>
            <a:endParaRPr sz="2400">
              <a:solidFill>
                <a:srgbClr val="980000"/>
              </a:solidFill>
              <a:latin typeface="Source Sans Pro Black"/>
              <a:ea typeface="Source Sans Pro Black"/>
              <a:cs typeface="Source Sans Pro Black"/>
              <a:sym typeface="Source Sans Pro Black"/>
            </a:endParaRPr>
          </a:p>
        </p:txBody>
      </p:sp>
      <p:pic>
        <p:nvPicPr>
          <p:cNvPr id="123" name="Google Shape;123;p28"/>
          <p:cNvPicPr preferRelativeResize="0"/>
          <p:nvPr/>
        </p:nvPicPr>
        <p:blipFill rotWithShape="1">
          <a:blip r:embed="rId3">
            <a:alphaModFix/>
          </a:blip>
          <a:srcRect b="0" l="0" r="0" t="0"/>
          <a:stretch/>
        </p:blipFill>
        <p:spPr>
          <a:xfrm>
            <a:off x="7707175" y="0"/>
            <a:ext cx="1365750" cy="345550"/>
          </a:xfrm>
          <a:prstGeom prst="rect">
            <a:avLst/>
          </a:prstGeom>
          <a:noFill/>
          <a:ln>
            <a:noFill/>
          </a:ln>
        </p:spPr>
      </p:pic>
      <p:sp>
        <p:nvSpPr>
          <p:cNvPr id="124" name="Google Shape;124;p28"/>
          <p:cNvSpPr txBox="1"/>
          <p:nvPr/>
        </p:nvSpPr>
        <p:spPr>
          <a:xfrm>
            <a:off x="445275" y="776950"/>
            <a:ext cx="65427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Date= </a:t>
            </a:r>
            <a:r>
              <a:rPr lang="en" sz="1700"/>
              <a:t>Display date </a:t>
            </a:r>
            <a:endParaRPr sz="1700"/>
          </a:p>
          <a:p>
            <a:pPr indent="0" lvl="0" marL="0" rtl="0" algn="l">
              <a:spcBef>
                <a:spcPts val="0"/>
              </a:spcBef>
              <a:spcAft>
                <a:spcPts val="0"/>
              </a:spcAft>
              <a:buNone/>
            </a:pPr>
            <a:r>
              <a:rPr b="1" lang="en" sz="2000"/>
              <a:t>Hour= </a:t>
            </a:r>
            <a:r>
              <a:rPr lang="en" sz="1700"/>
              <a:t>Hour of the day (0-23)</a:t>
            </a:r>
            <a:endParaRPr sz="1700"/>
          </a:p>
          <a:p>
            <a:pPr indent="0" lvl="0" marL="0" rtl="0" algn="l">
              <a:spcBef>
                <a:spcPts val="0"/>
              </a:spcBef>
              <a:spcAft>
                <a:spcPts val="0"/>
              </a:spcAft>
              <a:buNone/>
            </a:pPr>
            <a:r>
              <a:rPr b="1" lang="en" sz="2000"/>
              <a:t>Temperature= </a:t>
            </a:r>
            <a:r>
              <a:rPr lang="en" sz="1700"/>
              <a:t>Temperature of the Day</a:t>
            </a:r>
            <a:endParaRPr sz="1700"/>
          </a:p>
          <a:p>
            <a:pPr indent="0" lvl="0" marL="0" rtl="0" algn="l">
              <a:spcBef>
                <a:spcPts val="0"/>
              </a:spcBef>
              <a:spcAft>
                <a:spcPts val="0"/>
              </a:spcAft>
              <a:buNone/>
            </a:pPr>
            <a:r>
              <a:rPr b="1" lang="en" sz="2000"/>
              <a:t>Humidity= </a:t>
            </a:r>
            <a:r>
              <a:rPr lang="en" sz="1700"/>
              <a:t>Humidity measure</a:t>
            </a:r>
            <a:endParaRPr sz="1700"/>
          </a:p>
          <a:p>
            <a:pPr indent="0" lvl="0" marL="0" rtl="0" algn="l">
              <a:spcBef>
                <a:spcPts val="0"/>
              </a:spcBef>
              <a:spcAft>
                <a:spcPts val="0"/>
              </a:spcAft>
              <a:buNone/>
            </a:pPr>
            <a:r>
              <a:rPr b="1" lang="en" sz="2000"/>
              <a:t>Wind speed= </a:t>
            </a:r>
            <a:r>
              <a:rPr lang="en" sz="1700"/>
              <a:t>Wind speed</a:t>
            </a:r>
            <a:endParaRPr sz="1700"/>
          </a:p>
          <a:p>
            <a:pPr indent="0" lvl="0" marL="0" rtl="0" algn="l">
              <a:spcBef>
                <a:spcPts val="0"/>
              </a:spcBef>
              <a:spcAft>
                <a:spcPts val="0"/>
              </a:spcAft>
              <a:buNone/>
            </a:pPr>
            <a:r>
              <a:rPr b="1" lang="en" sz="2000"/>
              <a:t>Visibility=	</a:t>
            </a:r>
            <a:r>
              <a:rPr lang="en" sz="1700"/>
              <a:t>Visibility</a:t>
            </a:r>
            <a:endParaRPr sz="1700"/>
          </a:p>
          <a:p>
            <a:pPr indent="0" lvl="0" marL="0" rtl="0" algn="l">
              <a:spcBef>
                <a:spcPts val="0"/>
              </a:spcBef>
              <a:spcAft>
                <a:spcPts val="0"/>
              </a:spcAft>
              <a:buNone/>
            </a:pPr>
            <a:r>
              <a:rPr b="1" lang="en" sz="2000"/>
              <a:t>Dew Point Temperature= </a:t>
            </a:r>
            <a:r>
              <a:rPr lang="en" sz="1700"/>
              <a:t>Dew point Temperature Measure</a:t>
            </a:r>
            <a:endParaRPr sz="1700"/>
          </a:p>
          <a:p>
            <a:pPr indent="0" lvl="0" marL="0" rtl="0" algn="l">
              <a:spcBef>
                <a:spcPts val="0"/>
              </a:spcBef>
              <a:spcAft>
                <a:spcPts val="0"/>
              </a:spcAft>
              <a:buNone/>
            </a:pPr>
            <a:r>
              <a:rPr b="1" lang="en" sz="2000"/>
              <a:t>Solar Radiation= </a:t>
            </a:r>
            <a:r>
              <a:rPr lang="en" sz="1700"/>
              <a:t>Solar Radiation Measure</a:t>
            </a:r>
            <a:endParaRPr sz="1700"/>
          </a:p>
          <a:p>
            <a:pPr indent="0" lvl="0" marL="0" rtl="0" algn="l">
              <a:spcBef>
                <a:spcPts val="0"/>
              </a:spcBef>
              <a:spcAft>
                <a:spcPts val="0"/>
              </a:spcAft>
              <a:buNone/>
            </a:pPr>
            <a:r>
              <a:rPr b="1" lang="en" sz="2000"/>
              <a:t>Rainfall=  </a:t>
            </a:r>
            <a:r>
              <a:rPr lang="en" sz="1700"/>
              <a:t>Rainfall in mm</a:t>
            </a:r>
            <a:endParaRPr sz="1700"/>
          </a:p>
          <a:p>
            <a:pPr indent="0" lvl="0" marL="0" rtl="0" algn="l">
              <a:spcBef>
                <a:spcPts val="0"/>
              </a:spcBef>
              <a:spcAft>
                <a:spcPts val="0"/>
              </a:spcAft>
              <a:buNone/>
            </a:pPr>
            <a:r>
              <a:rPr b="1" lang="en" sz="2000"/>
              <a:t>Snowfall=  </a:t>
            </a:r>
            <a:r>
              <a:rPr lang="en" sz="1700"/>
              <a:t>Snowfall Measure</a:t>
            </a:r>
            <a:endParaRPr sz="1700"/>
          </a:p>
          <a:p>
            <a:pPr indent="0" lvl="0" marL="0" rtl="0" algn="l">
              <a:spcBef>
                <a:spcPts val="0"/>
              </a:spcBef>
              <a:spcAft>
                <a:spcPts val="0"/>
              </a:spcAft>
              <a:buNone/>
            </a:pPr>
            <a:r>
              <a:rPr b="1" lang="en" sz="2000"/>
              <a:t>Seasons=  </a:t>
            </a:r>
            <a:r>
              <a:rPr lang="en" sz="1700"/>
              <a:t>Seasons like spring,summer,fall,winter</a:t>
            </a:r>
            <a:endParaRPr sz="1700"/>
          </a:p>
          <a:p>
            <a:pPr indent="0" lvl="0" marL="0" rtl="0" algn="l">
              <a:spcBef>
                <a:spcPts val="0"/>
              </a:spcBef>
              <a:spcAft>
                <a:spcPts val="0"/>
              </a:spcAft>
              <a:buNone/>
            </a:pPr>
            <a:r>
              <a:rPr b="1" lang="en" sz="2000"/>
              <a:t>Holiday=  </a:t>
            </a:r>
            <a:r>
              <a:rPr lang="en" sz="1700"/>
              <a:t>Whether the holiday or not</a:t>
            </a:r>
            <a:endParaRPr sz="1700"/>
          </a:p>
          <a:p>
            <a:pPr indent="0" lvl="0" marL="0" rtl="0" algn="l">
              <a:spcBef>
                <a:spcPts val="0"/>
              </a:spcBef>
              <a:spcAft>
                <a:spcPts val="0"/>
              </a:spcAft>
              <a:buNone/>
            </a:pPr>
            <a:r>
              <a:rPr b="1" lang="en" sz="2000"/>
              <a:t>Functional Day= </a:t>
            </a:r>
            <a:r>
              <a:rPr lang="en" sz="1700"/>
              <a:t>Whether a function day or not</a:t>
            </a:r>
            <a:endParaRPr sz="1700"/>
          </a:p>
          <a:p>
            <a:pPr indent="0" lvl="0" marL="0" rtl="0" algn="l">
              <a:spcBef>
                <a:spcPts val="0"/>
              </a:spcBef>
              <a:spcAft>
                <a:spcPts val="0"/>
              </a:spcAft>
              <a:buNone/>
            </a:pPr>
            <a:r>
              <a:t/>
            </a:r>
            <a:endParaRPr b="1"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94875" y="173900"/>
            <a:ext cx="60222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000">
                <a:solidFill>
                  <a:srgbClr val="980000"/>
                </a:solidFill>
                <a:latin typeface="Source Sans Pro Black"/>
                <a:ea typeface="Source Sans Pro Black"/>
                <a:cs typeface="Source Sans Pro Black"/>
                <a:sym typeface="Source Sans Pro Black"/>
              </a:rPr>
              <a:t>Python Libraries used:-</a:t>
            </a:r>
            <a:endParaRPr sz="4000">
              <a:solidFill>
                <a:srgbClr val="980000"/>
              </a:solidFill>
              <a:latin typeface="Source Sans Pro Black"/>
              <a:ea typeface="Source Sans Pro Black"/>
              <a:cs typeface="Source Sans Pro Black"/>
              <a:sym typeface="Source Sans Pro Black"/>
            </a:endParaRPr>
          </a:p>
        </p:txBody>
      </p:sp>
      <p:pic>
        <p:nvPicPr>
          <p:cNvPr id="130" name="Google Shape;130;p29"/>
          <p:cNvPicPr preferRelativeResize="0"/>
          <p:nvPr/>
        </p:nvPicPr>
        <p:blipFill rotWithShape="1">
          <a:blip r:embed="rId3">
            <a:alphaModFix/>
          </a:blip>
          <a:srcRect b="0" l="0" r="0" t="0"/>
          <a:stretch/>
        </p:blipFill>
        <p:spPr>
          <a:xfrm>
            <a:off x="7707175" y="0"/>
            <a:ext cx="1365750" cy="345550"/>
          </a:xfrm>
          <a:prstGeom prst="rect">
            <a:avLst/>
          </a:prstGeom>
          <a:noFill/>
          <a:ln>
            <a:noFill/>
          </a:ln>
        </p:spPr>
      </p:pic>
      <p:sp>
        <p:nvSpPr>
          <p:cNvPr id="131" name="Google Shape;131;p29"/>
          <p:cNvSpPr txBox="1"/>
          <p:nvPr/>
        </p:nvSpPr>
        <p:spPr>
          <a:xfrm>
            <a:off x="267725" y="1406450"/>
            <a:ext cx="52809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rgbClr val="434343"/>
                </a:solidFill>
              </a:rPr>
              <a:t>Numpy</a:t>
            </a:r>
            <a:endParaRPr sz="1800">
              <a:solidFill>
                <a:srgbClr val="434343"/>
              </a:solidFill>
            </a:endParaRPr>
          </a:p>
          <a:p>
            <a:pPr indent="-342900" lvl="0" marL="457200" rtl="0" algn="l">
              <a:lnSpc>
                <a:spcPct val="115000"/>
              </a:lnSpc>
              <a:spcBef>
                <a:spcPts val="0"/>
              </a:spcBef>
              <a:spcAft>
                <a:spcPts val="0"/>
              </a:spcAft>
              <a:buClr>
                <a:schemeClr val="dk1"/>
              </a:buClr>
              <a:buSzPts val="1800"/>
              <a:buChar char="●"/>
            </a:pPr>
            <a:r>
              <a:rPr lang="en" sz="1800">
                <a:solidFill>
                  <a:srgbClr val="434343"/>
                </a:solidFill>
              </a:rPr>
              <a:t>Pandas</a:t>
            </a:r>
            <a:endParaRPr sz="1800">
              <a:solidFill>
                <a:srgbClr val="434343"/>
              </a:solidFill>
            </a:endParaRPr>
          </a:p>
          <a:p>
            <a:pPr indent="-342900" lvl="0" marL="457200" rtl="0" algn="l">
              <a:lnSpc>
                <a:spcPct val="115000"/>
              </a:lnSpc>
              <a:spcBef>
                <a:spcPts val="0"/>
              </a:spcBef>
              <a:spcAft>
                <a:spcPts val="0"/>
              </a:spcAft>
              <a:buClr>
                <a:schemeClr val="dk1"/>
              </a:buClr>
              <a:buSzPts val="1800"/>
              <a:buChar char="●"/>
            </a:pPr>
            <a:r>
              <a:rPr lang="en" sz="1800">
                <a:solidFill>
                  <a:srgbClr val="434343"/>
                </a:solidFill>
              </a:rPr>
              <a:t>Matplotlib</a:t>
            </a:r>
            <a:endParaRPr sz="1800">
              <a:solidFill>
                <a:srgbClr val="434343"/>
              </a:solidFill>
            </a:endParaRPr>
          </a:p>
          <a:p>
            <a:pPr indent="-342900" lvl="0" marL="457200" rtl="0" algn="l">
              <a:lnSpc>
                <a:spcPct val="115000"/>
              </a:lnSpc>
              <a:spcBef>
                <a:spcPts val="0"/>
              </a:spcBef>
              <a:spcAft>
                <a:spcPts val="0"/>
              </a:spcAft>
              <a:buClr>
                <a:schemeClr val="dk1"/>
              </a:buClr>
              <a:buSzPts val="1800"/>
              <a:buChar char="●"/>
            </a:pPr>
            <a:r>
              <a:rPr lang="en" sz="1800">
                <a:solidFill>
                  <a:srgbClr val="434343"/>
                </a:solidFill>
              </a:rPr>
              <a:t>Seaborn</a:t>
            </a:r>
            <a:endParaRPr sz="18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1800">
                <a:solidFill>
                  <a:srgbClr val="434343"/>
                </a:solidFill>
              </a:rPr>
              <a:t>sklearn</a:t>
            </a:r>
            <a:endParaRPr sz="18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ph type="title"/>
          </p:nvPr>
        </p:nvSpPr>
        <p:spPr>
          <a:xfrm>
            <a:off x="104050" y="155550"/>
            <a:ext cx="56922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000">
                <a:solidFill>
                  <a:srgbClr val="980000"/>
                </a:solidFill>
                <a:latin typeface="Source Sans Pro Black"/>
                <a:ea typeface="Source Sans Pro Black"/>
                <a:cs typeface="Source Sans Pro Black"/>
                <a:sym typeface="Source Sans Pro Black"/>
              </a:rPr>
              <a:t>Data Wrangling:-</a:t>
            </a:r>
            <a:endParaRPr sz="4000">
              <a:solidFill>
                <a:srgbClr val="980000"/>
              </a:solidFill>
              <a:latin typeface="Source Sans Pro Black"/>
              <a:ea typeface="Source Sans Pro Black"/>
              <a:cs typeface="Source Sans Pro Black"/>
              <a:sym typeface="Source Sans Pro Black"/>
            </a:endParaRPr>
          </a:p>
        </p:txBody>
      </p:sp>
      <p:pic>
        <p:nvPicPr>
          <p:cNvPr id="137" name="Google Shape;137;p30"/>
          <p:cNvPicPr preferRelativeResize="0"/>
          <p:nvPr/>
        </p:nvPicPr>
        <p:blipFill rotWithShape="1">
          <a:blip r:embed="rId3">
            <a:alphaModFix/>
          </a:blip>
          <a:srcRect b="0" l="0" r="0" t="0"/>
          <a:stretch/>
        </p:blipFill>
        <p:spPr>
          <a:xfrm>
            <a:off x="7707175" y="0"/>
            <a:ext cx="1365750" cy="345550"/>
          </a:xfrm>
          <a:prstGeom prst="rect">
            <a:avLst/>
          </a:prstGeom>
          <a:noFill/>
          <a:ln>
            <a:noFill/>
          </a:ln>
        </p:spPr>
      </p:pic>
      <p:sp>
        <p:nvSpPr>
          <p:cNvPr id="138" name="Google Shape;138;p30"/>
          <p:cNvSpPr txBox="1"/>
          <p:nvPr/>
        </p:nvSpPr>
        <p:spPr>
          <a:xfrm>
            <a:off x="414400" y="1342250"/>
            <a:ext cx="8141700" cy="19509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Char char="●"/>
            </a:pPr>
            <a:r>
              <a:rPr lang="en" sz="1700">
                <a:solidFill>
                  <a:srgbClr val="434343"/>
                </a:solidFill>
              </a:rPr>
              <a:t>First thing we did was, make a copy of original dataset to work on.</a:t>
            </a:r>
            <a:endParaRPr sz="1700">
              <a:solidFill>
                <a:srgbClr val="434343"/>
              </a:solidFill>
            </a:endParaRPr>
          </a:p>
          <a:p>
            <a:pPr indent="-336550" lvl="0" marL="457200" rtl="0" algn="l">
              <a:lnSpc>
                <a:spcPct val="115000"/>
              </a:lnSpc>
              <a:spcBef>
                <a:spcPts val="0"/>
              </a:spcBef>
              <a:spcAft>
                <a:spcPts val="0"/>
              </a:spcAft>
              <a:buClr>
                <a:srgbClr val="434343"/>
              </a:buClr>
              <a:buSzPts val="1700"/>
              <a:buChar char="●"/>
            </a:pPr>
            <a:r>
              <a:rPr lang="en" sz="1700">
                <a:solidFill>
                  <a:srgbClr val="434343"/>
                </a:solidFill>
              </a:rPr>
              <a:t>Then I removed no functional day rows and after that I totally removed full functional day column.</a:t>
            </a:r>
            <a:endParaRPr sz="1700">
              <a:solidFill>
                <a:srgbClr val="434343"/>
              </a:solidFill>
            </a:endParaRPr>
          </a:p>
          <a:p>
            <a:pPr indent="-336550" lvl="0" marL="457200" rtl="0" algn="l">
              <a:lnSpc>
                <a:spcPct val="115000"/>
              </a:lnSpc>
              <a:spcBef>
                <a:spcPts val="0"/>
              </a:spcBef>
              <a:spcAft>
                <a:spcPts val="0"/>
              </a:spcAft>
              <a:buClr>
                <a:srgbClr val="434343"/>
              </a:buClr>
              <a:buSzPts val="1700"/>
              <a:buChar char="●"/>
            </a:pPr>
            <a:r>
              <a:rPr lang="en" sz="1700">
                <a:solidFill>
                  <a:srgbClr val="434343"/>
                </a:solidFill>
              </a:rPr>
              <a:t>I also </a:t>
            </a:r>
            <a:r>
              <a:rPr lang="en" sz="1700">
                <a:solidFill>
                  <a:srgbClr val="434343"/>
                </a:solidFill>
              </a:rPr>
              <a:t>splitted</a:t>
            </a:r>
            <a:r>
              <a:rPr lang="en" sz="1700">
                <a:solidFill>
                  <a:srgbClr val="434343"/>
                </a:solidFill>
              </a:rPr>
              <a:t> Day,Month,Year from Date column.</a:t>
            </a:r>
            <a:endParaRPr sz="1700">
              <a:solidFill>
                <a:srgbClr val="434343"/>
              </a:solidFill>
            </a:endParaRPr>
          </a:p>
          <a:p>
            <a:pPr indent="-336550" lvl="0" marL="457200" rtl="0" algn="l">
              <a:lnSpc>
                <a:spcPct val="115000"/>
              </a:lnSpc>
              <a:spcBef>
                <a:spcPts val="0"/>
              </a:spcBef>
              <a:spcAft>
                <a:spcPts val="0"/>
              </a:spcAft>
              <a:buClr>
                <a:srgbClr val="434343"/>
              </a:buClr>
              <a:buSzPts val="1700"/>
              <a:buChar char="●"/>
            </a:pPr>
            <a:r>
              <a:rPr lang="en" sz="1700">
                <a:solidFill>
                  <a:srgbClr val="434343"/>
                </a:solidFill>
              </a:rPr>
              <a:t>After that I </a:t>
            </a:r>
            <a:r>
              <a:rPr lang="en" sz="1700">
                <a:solidFill>
                  <a:srgbClr val="434343"/>
                </a:solidFill>
              </a:rPr>
              <a:t>separated</a:t>
            </a:r>
            <a:r>
              <a:rPr lang="en" sz="1700">
                <a:solidFill>
                  <a:srgbClr val="434343"/>
                </a:solidFill>
              </a:rPr>
              <a:t> Numerical type and categorical type data and placed it in different variables.</a:t>
            </a:r>
            <a:endParaRPr sz="17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1"/>
          <p:cNvSpPr txBox="1"/>
          <p:nvPr>
            <p:ph type="title"/>
          </p:nvPr>
        </p:nvSpPr>
        <p:spPr>
          <a:xfrm>
            <a:off x="152400" y="-137800"/>
            <a:ext cx="51879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000">
                <a:solidFill>
                  <a:srgbClr val="980000"/>
                </a:solidFill>
                <a:latin typeface="Source Sans Pro Black"/>
                <a:ea typeface="Source Sans Pro Black"/>
                <a:cs typeface="Source Sans Pro Black"/>
                <a:sym typeface="Source Sans Pro Black"/>
              </a:rPr>
              <a:t>Data Visualization:-</a:t>
            </a:r>
            <a:endParaRPr sz="4000">
              <a:solidFill>
                <a:srgbClr val="980000"/>
              </a:solidFill>
              <a:latin typeface="Source Sans Pro Black"/>
              <a:ea typeface="Source Sans Pro Black"/>
              <a:cs typeface="Source Sans Pro Black"/>
              <a:sym typeface="Source Sans Pro Black"/>
            </a:endParaRPr>
          </a:p>
        </p:txBody>
      </p:sp>
      <p:pic>
        <p:nvPicPr>
          <p:cNvPr id="144" name="Google Shape;144;p31"/>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145" name="Google Shape;145;p31"/>
          <p:cNvPicPr preferRelativeResize="0"/>
          <p:nvPr/>
        </p:nvPicPr>
        <p:blipFill>
          <a:blip r:embed="rId4">
            <a:alphaModFix/>
          </a:blip>
          <a:stretch>
            <a:fillRect/>
          </a:stretch>
        </p:blipFill>
        <p:spPr>
          <a:xfrm>
            <a:off x="152400" y="1123625"/>
            <a:ext cx="8920523" cy="3088350"/>
          </a:xfrm>
          <a:prstGeom prst="rect">
            <a:avLst/>
          </a:prstGeom>
          <a:noFill/>
          <a:ln>
            <a:noFill/>
          </a:ln>
        </p:spPr>
      </p:pic>
      <p:sp>
        <p:nvSpPr>
          <p:cNvPr id="146" name="Google Shape;146;p31"/>
          <p:cNvSpPr txBox="1"/>
          <p:nvPr/>
        </p:nvSpPr>
        <p:spPr>
          <a:xfrm>
            <a:off x="432750" y="4349500"/>
            <a:ext cx="8711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This graph is found using Distplot.Here i calculated the density of each independent and dependent variable.From this graph you can easily see the skewness of our data.</a:t>
            </a:r>
            <a:endParaRPr sz="1700"/>
          </a:p>
        </p:txBody>
      </p:sp>
      <p:sp>
        <p:nvSpPr>
          <p:cNvPr id="147" name="Google Shape;147;p31"/>
          <p:cNvSpPr txBox="1"/>
          <p:nvPr/>
        </p:nvSpPr>
        <p:spPr>
          <a:xfrm>
            <a:off x="152400" y="615725"/>
            <a:ext cx="82386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400" u="sng">
                <a:solidFill>
                  <a:srgbClr val="980000"/>
                </a:solidFill>
              </a:rPr>
              <a:t>Distplot to display the density of variable:-</a:t>
            </a:r>
            <a:endParaRPr b="1" sz="2400" u="sng">
              <a:solidFill>
                <a:srgbClr val="98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type="title"/>
          </p:nvPr>
        </p:nvSpPr>
        <p:spPr>
          <a:xfrm>
            <a:off x="0" y="0"/>
            <a:ext cx="32130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solidFill>
                  <a:srgbClr val="980000"/>
                </a:solidFill>
                <a:latin typeface="Source Sans Pro Black"/>
                <a:ea typeface="Source Sans Pro Black"/>
                <a:cs typeface="Source Sans Pro Black"/>
                <a:sym typeface="Source Sans Pro Black"/>
              </a:rPr>
              <a:t> </a:t>
            </a:r>
            <a:r>
              <a:rPr lang="en" sz="2500" u="sng">
                <a:solidFill>
                  <a:srgbClr val="980000"/>
                </a:solidFill>
                <a:latin typeface="Source Sans Pro Black"/>
                <a:ea typeface="Source Sans Pro Black"/>
                <a:cs typeface="Source Sans Pro Black"/>
                <a:sym typeface="Source Sans Pro Black"/>
              </a:rPr>
              <a:t>pairplot</a:t>
            </a:r>
            <a:r>
              <a:rPr lang="en" sz="2500">
                <a:solidFill>
                  <a:srgbClr val="980000"/>
                </a:solidFill>
                <a:latin typeface="Source Sans Pro Black"/>
                <a:ea typeface="Source Sans Pro Black"/>
                <a:cs typeface="Source Sans Pro Black"/>
                <a:sym typeface="Source Sans Pro Black"/>
              </a:rPr>
              <a:t>:-</a:t>
            </a:r>
            <a:endParaRPr sz="2500">
              <a:solidFill>
                <a:srgbClr val="980000"/>
              </a:solidFill>
              <a:latin typeface="Source Sans Pro Black"/>
              <a:ea typeface="Source Sans Pro Black"/>
              <a:cs typeface="Source Sans Pro Black"/>
              <a:sym typeface="Source Sans Pro Black"/>
            </a:endParaRPr>
          </a:p>
        </p:txBody>
      </p:sp>
      <p:pic>
        <p:nvPicPr>
          <p:cNvPr id="153" name="Google Shape;153;p32"/>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154" name="Google Shape;154;p32"/>
          <p:cNvPicPr preferRelativeResize="0"/>
          <p:nvPr/>
        </p:nvPicPr>
        <p:blipFill>
          <a:blip r:embed="rId4">
            <a:alphaModFix/>
          </a:blip>
          <a:stretch>
            <a:fillRect/>
          </a:stretch>
        </p:blipFill>
        <p:spPr>
          <a:xfrm>
            <a:off x="0" y="769800"/>
            <a:ext cx="5346898" cy="4239851"/>
          </a:xfrm>
          <a:prstGeom prst="rect">
            <a:avLst/>
          </a:prstGeom>
          <a:noFill/>
          <a:ln>
            <a:noFill/>
          </a:ln>
        </p:spPr>
      </p:pic>
      <p:sp>
        <p:nvSpPr>
          <p:cNvPr id="155" name="Google Shape;155;p32"/>
          <p:cNvSpPr txBox="1"/>
          <p:nvPr/>
        </p:nvSpPr>
        <p:spPr>
          <a:xfrm>
            <a:off x="5732125" y="984700"/>
            <a:ext cx="33408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As we can see in the image this is a Pair plot which gives us the Relationship of Each and every data point of variable with respect to other variable.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0" y="0"/>
            <a:ext cx="32130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u="sng">
                <a:solidFill>
                  <a:srgbClr val="980000"/>
                </a:solidFill>
                <a:latin typeface="Source Sans Pro Black"/>
                <a:ea typeface="Source Sans Pro Black"/>
                <a:cs typeface="Source Sans Pro Black"/>
                <a:sym typeface="Source Sans Pro Black"/>
              </a:rPr>
              <a:t>Heatmap:-</a:t>
            </a:r>
            <a:endParaRPr sz="2500" u="sng">
              <a:solidFill>
                <a:srgbClr val="980000"/>
              </a:solidFill>
              <a:latin typeface="Source Sans Pro Black"/>
              <a:ea typeface="Source Sans Pro Black"/>
              <a:cs typeface="Source Sans Pro Black"/>
              <a:sym typeface="Source Sans Pro Black"/>
            </a:endParaRPr>
          </a:p>
        </p:txBody>
      </p:sp>
      <p:pic>
        <p:nvPicPr>
          <p:cNvPr id="161" name="Google Shape;161;p33"/>
          <p:cNvPicPr preferRelativeResize="0"/>
          <p:nvPr/>
        </p:nvPicPr>
        <p:blipFill rotWithShape="1">
          <a:blip r:embed="rId3">
            <a:alphaModFix/>
          </a:blip>
          <a:srcRect b="0" l="0" r="0" t="0"/>
          <a:stretch/>
        </p:blipFill>
        <p:spPr>
          <a:xfrm>
            <a:off x="7707175" y="0"/>
            <a:ext cx="1365750" cy="345550"/>
          </a:xfrm>
          <a:prstGeom prst="rect">
            <a:avLst/>
          </a:prstGeom>
          <a:noFill/>
          <a:ln>
            <a:noFill/>
          </a:ln>
        </p:spPr>
      </p:pic>
      <p:pic>
        <p:nvPicPr>
          <p:cNvPr id="162" name="Google Shape;162;p33"/>
          <p:cNvPicPr preferRelativeResize="0"/>
          <p:nvPr/>
        </p:nvPicPr>
        <p:blipFill>
          <a:blip r:embed="rId4">
            <a:alphaModFix/>
          </a:blip>
          <a:stretch>
            <a:fillRect/>
          </a:stretch>
        </p:blipFill>
        <p:spPr>
          <a:xfrm>
            <a:off x="0" y="769800"/>
            <a:ext cx="4985407" cy="4493151"/>
          </a:xfrm>
          <a:prstGeom prst="rect">
            <a:avLst/>
          </a:prstGeom>
          <a:noFill/>
          <a:ln>
            <a:noFill/>
          </a:ln>
        </p:spPr>
      </p:pic>
      <p:sp>
        <p:nvSpPr>
          <p:cNvPr id="163" name="Google Shape;163;p33"/>
          <p:cNvSpPr txBox="1"/>
          <p:nvPr/>
        </p:nvSpPr>
        <p:spPr>
          <a:xfrm>
            <a:off x="5704600" y="1076375"/>
            <a:ext cx="34548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This is a Heatmap Which used to show the Relationships of variable with other variable.Here as we can see the </a:t>
            </a:r>
            <a:r>
              <a:rPr lang="en" sz="1700"/>
              <a:t>correlation</a:t>
            </a:r>
            <a:r>
              <a:rPr lang="en" sz="1700"/>
              <a:t> between Dew Point Temperature with Temperature is very high it display itself in red color so we have to remove one of the column to avoid </a:t>
            </a:r>
            <a:r>
              <a:rPr lang="en" sz="1700"/>
              <a:t>multicollinearity</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